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00" r:id="rId5"/>
  </p:sldMasterIdLst>
  <p:notesMasterIdLst>
    <p:notesMasterId r:id="rId45"/>
  </p:notesMasterIdLst>
  <p:handoutMasterIdLst>
    <p:handoutMasterId r:id="rId46"/>
  </p:handoutMasterIdLst>
  <p:sldIdLst>
    <p:sldId id="336" r:id="rId6"/>
    <p:sldId id="266" r:id="rId7"/>
    <p:sldId id="267" r:id="rId8"/>
    <p:sldId id="269" r:id="rId9"/>
    <p:sldId id="271" r:id="rId10"/>
    <p:sldId id="270" r:id="rId11"/>
    <p:sldId id="307" r:id="rId12"/>
    <p:sldId id="272" r:id="rId13"/>
    <p:sldId id="274" r:id="rId14"/>
    <p:sldId id="275" r:id="rId15"/>
    <p:sldId id="308" r:id="rId16"/>
    <p:sldId id="295" r:id="rId17"/>
    <p:sldId id="293" r:id="rId18"/>
    <p:sldId id="294" r:id="rId19"/>
    <p:sldId id="277" r:id="rId20"/>
    <p:sldId id="278" r:id="rId21"/>
    <p:sldId id="309" r:id="rId22"/>
    <p:sldId id="296" r:id="rId23"/>
    <p:sldId id="297" r:id="rId24"/>
    <p:sldId id="332" r:id="rId25"/>
    <p:sldId id="333" r:id="rId26"/>
    <p:sldId id="334" r:id="rId27"/>
    <p:sldId id="283" r:id="rId28"/>
    <p:sldId id="311" r:id="rId29"/>
    <p:sldId id="323" r:id="rId30"/>
    <p:sldId id="324" r:id="rId31"/>
    <p:sldId id="322" r:id="rId32"/>
    <p:sldId id="335" r:id="rId33"/>
    <p:sldId id="325" r:id="rId34"/>
    <p:sldId id="327" r:id="rId35"/>
    <p:sldId id="326" r:id="rId36"/>
    <p:sldId id="289" r:id="rId37"/>
    <p:sldId id="290" r:id="rId38"/>
    <p:sldId id="328" r:id="rId39"/>
    <p:sldId id="329" r:id="rId40"/>
    <p:sldId id="330" r:id="rId41"/>
    <p:sldId id="331" r:id="rId42"/>
    <p:sldId id="337" r:id="rId43"/>
    <p:sldId id="338"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nathan Tyson" initials="JT" lastIdx="14" clrIdx="0"/>
  <p:cmAuthor id="1" name="kgrant" initials="k"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1B5C"/>
    <a:srgbClr val="006548"/>
    <a:srgbClr val="FDD5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9859" autoAdjust="0"/>
    <p:restoredTop sz="75214" autoAdjust="0"/>
  </p:normalViewPr>
  <p:slideViewPr>
    <p:cSldViewPr snapToObjects="1">
      <p:cViewPr>
        <p:scale>
          <a:sx n="80" d="100"/>
          <a:sy n="80" d="100"/>
        </p:scale>
        <p:origin x="-702" y="-114"/>
      </p:cViewPr>
      <p:guideLst>
        <p:guide orient="horz" pos="2160"/>
        <p:guide pos="2880"/>
      </p:guideLst>
    </p:cSldViewPr>
  </p:slideViewPr>
  <p:notesTextViewPr>
    <p:cViewPr>
      <p:scale>
        <a:sx n="100" d="100"/>
        <a:sy n="100" d="100"/>
      </p:scale>
      <p:origin x="0" y="462"/>
    </p:cViewPr>
  </p:notesTextViewPr>
  <p:notesViewPr>
    <p:cSldViewPr snapToObject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3D09CD1-39EC-43AE-9E00-C4271CB6D0B9}" type="datetimeFigureOut">
              <a:rPr lang="en-CA" smtClean="0"/>
              <a:t>06/06/2012</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39D1701-BF9B-49F7-930B-B8767852D938}" type="slidenum">
              <a:rPr lang="en-CA" smtClean="0"/>
              <a:t>‹#›</a:t>
            </a:fld>
            <a:endParaRPr lang="en-CA"/>
          </a:p>
        </p:txBody>
      </p:sp>
    </p:spTree>
    <p:extLst>
      <p:ext uri="{BB962C8B-B14F-4D97-AF65-F5344CB8AC3E}">
        <p14:creationId xmlns:p14="http://schemas.microsoft.com/office/powerpoint/2010/main" val="217253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35DD59-11DB-46B8-84A6-CA674310AEF9}" type="datetimeFigureOut">
              <a:rPr lang="en-US" smtClean="0"/>
              <a:pPr/>
              <a:t>06/06/2012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1340FF-B446-485C-BA63-D5AC765D9A28}" type="slidenum">
              <a:rPr lang="en-US" smtClean="0"/>
              <a:pPr/>
              <a:t>‹#›</a:t>
            </a:fld>
            <a:endParaRPr lang="en-US"/>
          </a:p>
        </p:txBody>
      </p:sp>
    </p:spTree>
    <p:extLst>
      <p:ext uri="{BB962C8B-B14F-4D97-AF65-F5344CB8AC3E}">
        <p14:creationId xmlns:p14="http://schemas.microsoft.com/office/powerpoint/2010/main" val="3653282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11340FF-B446-485C-BA63-D5AC765D9A28}" type="slidenum">
              <a:rPr lang="en-US" smtClean="0"/>
              <a:pPr/>
              <a:t>1</a:t>
            </a:fld>
            <a:endParaRPr lang="en-US"/>
          </a:p>
        </p:txBody>
      </p:sp>
    </p:spTree>
    <p:extLst>
      <p:ext uri="{BB962C8B-B14F-4D97-AF65-F5344CB8AC3E}">
        <p14:creationId xmlns:p14="http://schemas.microsoft.com/office/powerpoint/2010/main" val="2438882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r>
              <a:rPr lang="en-CA" b="1" dirty="0" smtClean="0"/>
              <a:t>Explain: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There are many warning signs that you many have an MSD. Look at the list on the slide. (review slide contents)</a:t>
            </a:r>
          </a:p>
          <a:p>
            <a:pPr marL="0" marR="0" indent="0" algn="l" defTabSz="457200" rtl="0" eaLnBrk="1" fontAlgn="auto" latinLnBrk="0" hangingPunct="1">
              <a:lnSpc>
                <a:spcPct val="100000"/>
              </a:lnSpc>
              <a:spcBef>
                <a:spcPts val="0"/>
              </a:spcBef>
              <a:spcAft>
                <a:spcPts val="0"/>
              </a:spcAft>
              <a:buClrTx/>
              <a:buSzTx/>
              <a:buFontTx/>
              <a:buNone/>
              <a:tabLst/>
              <a:defRPr/>
            </a:pPr>
            <a:endParaRPr lang="en-CA" sz="1200" kern="1200" dirty="0" smtClean="0">
              <a:solidFill>
                <a:schemeClr val="tx1"/>
              </a:solidFill>
              <a:latin typeface="+mn-lt"/>
              <a:ea typeface="+mn-ea"/>
              <a:cs typeface="+mn-cs"/>
            </a:endParaRPr>
          </a:p>
          <a:p>
            <a:r>
              <a:rPr lang="en-CA" dirty="0" smtClean="0"/>
              <a:t>Pain in muscles or joints, with or without movement</a:t>
            </a:r>
          </a:p>
          <a:p>
            <a:r>
              <a:rPr lang="en-CA" dirty="0" smtClean="0"/>
              <a:t>Stiffness, decrease in flexibility, grip strength or range of motion</a:t>
            </a:r>
          </a:p>
          <a:p>
            <a:r>
              <a:rPr lang="en-CA" dirty="0" smtClean="0"/>
              <a:t>Numbness, tingling</a:t>
            </a:r>
          </a:p>
          <a:p>
            <a:r>
              <a:rPr lang="en-CA" dirty="0" smtClean="0"/>
              <a:t>Swelling, cramping</a:t>
            </a:r>
          </a:p>
          <a:p>
            <a:r>
              <a:rPr lang="en-CA" dirty="0" smtClean="0"/>
              <a:t>Rubbing a symptomatic area, or shaking out hands or fingers</a:t>
            </a:r>
          </a:p>
          <a:p>
            <a:r>
              <a:rPr lang="en-CA" dirty="0" smtClean="0"/>
              <a:t>Clumsiness, stiff hands or difficulty using hands</a:t>
            </a:r>
          </a:p>
          <a:p>
            <a:pPr>
              <a:spcBef>
                <a:spcPct val="0"/>
              </a:spcBef>
            </a:pPr>
            <a:endParaRPr lang="en-US" b="1" dirty="0" smtClean="0"/>
          </a:p>
          <a:p>
            <a:pPr>
              <a:spcBef>
                <a:spcPct val="0"/>
              </a:spcBef>
            </a:pPr>
            <a:r>
              <a:rPr lang="en-US" sz="1200" kern="1200" dirty="0" smtClean="0">
                <a:solidFill>
                  <a:schemeClr val="tx1"/>
                </a:solidFill>
                <a:latin typeface="+mn-lt"/>
                <a:ea typeface="+mn-ea"/>
                <a:cs typeface="+mn-cs"/>
              </a:rPr>
              <a:t>If you have any of these warning signs tell your supervisor. Tell them when this happens and what you are doing. </a:t>
            </a:r>
            <a:endParaRPr lang="en-US" b="1" dirty="0" smtClean="0"/>
          </a:p>
          <a:p>
            <a:pPr>
              <a:spcBef>
                <a:spcPct val="0"/>
              </a:spcBef>
            </a:pPr>
            <a:endParaRPr lang="en-US" dirty="0" smtClean="0"/>
          </a:p>
          <a:p>
            <a:pPr>
              <a:spcBef>
                <a:spcPct val="0"/>
              </a:spcBef>
            </a:pPr>
            <a:r>
              <a:rPr lang="en-US" dirty="0" smtClean="0"/>
              <a:t>We are going to talk about jobs that you do and </a:t>
            </a:r>
            <a:r>
              <a:rPr lang="en-US" dirty="0" err="1" smtClean="0"/>
              <a:t>MSDs</a:t>
            </a:r>
            <a:r>
              <a:rPr lang="en-US" dirty="0" smtClean="0"/>
              <a:t>. We</a:t>
            </a:r>
            <a:r>
              <a:rPr lang="en-US" baseline="0" dirty="0" smtClean="0"/>
              <a:t> will tell you things that you can do to prevent getting an MSD when working. </a:t>
            </a:r>
            <a:endParaRPr lang="en-US" dirty="0" smtClean="0"/>
          </a:p>
          <a:p>
            <a:pPr>
              <a:spcBef>
                <a:spcPct val="0"/>
              </a:spcBef>
            </a:pPr>
            <a:endParaRPr lang="en-US" dirty="0" smtClean="0"/>
          </a:p>
          <a:p>
            <a:pPr marL="0" marR="0" indent="0" algn="l" defTabSz="457200" rtl="0" eaLnBrk="1" fontAlgn="auto" latinLnBrk="0" hangingPunct="1">
              <a:lnSpc>
                <a:spcPct val="100000"/>
              </a:lnSpc>
              <a:spcBef>
                <a:spcPct val="0"/>
              </a:spcBef>
              <a:spcAft>
                <a:spcPts val="0"/>
              </a:spcAft>
              <a:buClrTx/>
              <a:buSzTx/>
              <a:buFontTx/>
              <a:buNone/>
              <a:tabLst/>
              <a:defRPr/>
            </a:pPr>
            <a:r>
              <a:rPr lang="en-CA" dirty="0" smtClean="0"/>
              <a:t>Blue Spine</a:t>
            </a:r>
            <a:r>
              <a:rPr lang="en-CA" baseline="0" dirty="0" smtClean="0"/>
              <a:t> Picture: </a:t>
            </a:r>
            <a:r>
              <a:rPr lang="en-CA" dirty="0" err="1" smtClean="0"/>
              <a:t>thinkstock</a:t>
            </a:r>
            <a:endParaRPr lang="en-CA" dirty="0" smtClean="0"/>
          </a:p>
          <a:p>
            <a:pPr>
              <a:spcBef>
                <a:spcPct val="0"/>
              </a:spcBef>
            </a:pPr>
            <a:endParaRPr lang="en-CA" dirty="0"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E4F683-5553-4EFB-9D31-366E5A224D14}" type="slidenum">
              <a:rPr lang="en-CA"/>
              <a:pPr fontAlgn="base">
                <a:spcBef>
                  <a:spcPct val="0"/>
                </a:spcBef>
                <a:spcAft>
                  <a:spcPct val="0"/>
                </a:spcAft>
              </a:pPr>
              <a:t>10</a:t>
            </a:fld>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11340FF-B446-485C-BA63-D5AC765D9A2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Let’s talk about some things that you do at work. These tasks have MSD hazards.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Pictures, called pictograms, have been made to help you remember the hazards.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Other pictures have been made to help you remember things you can do to take care of yourself. (controls)</a:t>
            </a:r>
            <a:endParaRPr lang="en-CA" sz="1200" kern="1200" dirty="0" smtClean="0">
              <a:solidFill>
                <a:schemeClr val="tx1"/>
              </a:solidFill>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kern="1200" dirty="0" smtClean="0">
                <a:solidFill>
                  <a:schemeClr val="tx1"/>
                </a:solidFill>
                <a:latin typeface="+mn-lt"/>
                <a:ea typeface="+mn-ea"/>
                <a:cs typeface="+mn-cs"/>
              </a:rPr>
              <a:t>You are going to see two types of pictograms in your workplace. The first is the yellow triangle.</a:t>
            </a:r>
          </a:p>
          <a:p>
            <a:endParaRPr lang="en-CA" baseline="0" dirty="0" smtClean="0"/>
          </a:p>
          <a:p>
            <a:r>
              <a:rPr lang="en-CA" baseline="0" dirty="0" smtClean="0"/>
              <a:t>Let’s watch this movie and then talk about what this shape and colour mean. </a:t>
            </a:r>
          </a:p>
          <a:p>
            <a:endParaRPr lang="en-CA" baseline="0" dirty="0" smtClean="0"/>
          </a:p>
          <a:p>
            <a:r>
              <a:rPr lang="en-CA" b="1" baseline="0" dirty="0" smtClean="0"/>
              <a:t>Show Video By clicking on black box</a:t>
            </a:r>
          </a:p>
          <a:p>
            <a:endParaRPr lang="en-CA" b="1" baseline="0" dirty="0" smtClean="0"/>
          </a:p>
          <a:p>
            <a:r>
              <a:rPr lang="en-CA" b="1" baseline="0" dirty="0" smtClean="0"/>
              <a:t>Ask</a:t>
            </a:r>
            <a:r>
              <a:rPr lang="en-CA" b="0" baseline="0" dirty="0" smtClean="0"/>
              <a:t>: What do you think the yellow triangle means?</a:t>
            </a:r>
          </a:p>
          <a:p>
            <a:endParaRPr lang="en-CA" b="0" baseline="0" dirty="0" smtClean="0"/>
          </a:p>
          <a:p>
            <a:r>
              <a:rPr lang="en-CA" b="1" baseline="0" dirty="0" smtClean="0"/>
              <a:t>Explain</a:t>
            </a:r>
          </a:p>
          <a:p>
            <a:r>
              <a:rPr lang="en-CA" b="0" i="0" baseline="0" dirty="0" smtClean="0"/>
              <a:t>It means “caution” i.e. there is a hazard, risk or something that they should be cautious about in their workplace. The yellow symbol is fairly standard and should be easily recognized.  If not take the time to explain and confirm understanding. </a:t>
            </a:r>
          </a:p>
          <a:p>
            <a:endParaRPr lang="en-CA" b="0" i="0" baseline="0" dirty="0" smtClean="0"/>
          </a:p>
          <a:p>
            <a:pPr>
              <a:spcBef>
                <a:spcPct val="0"/>
              </a:spcBef>
            </a:pPr>
            <a:r>
              <a:rPr lang="en-US" b="1" dirty="0" smtClean="0"/>
              <a:t>Segue</a:t>
            </a:r>
          </a:p>
          <a:p>
            <a:pPr>
              <a:spcBef>
                <a:spcPct val="0"/>
              </a:spcBef>
            </a:pPr>
            <a:r>
              <a:rPr lang="en-US" b="0" dirty="0" smtClean="0"/>
              <a:t>Let’s take a look at the second</a:t>
            </a:r>
            <a:r>
              <a:rPr lang="en-US" b="0" baseline="0" dirty="0" smtClean="0"/>
              <a:t> shape</a:t>
            </a:r>
            <a:endParaRPr lang="en-US" b="0" dirty="0" smtClean="0"/>
          </a:p>
        </p:txBody>
      </p:sp>
      <p:sp>
        <p:nvSpPr>
          <p:cNvPr id="4" name="Slide Number Placeholder 3"/>
          <p:cNvSpPr>
            <a:spLocks noGrp="1"/>
          </p:cNvSpPr>
          <p:nvPr>
            <p:ph type="sldNum" sz="quarter" idx="10"/>
          </p:nvPr>
        </p:nvSpPr>
        <p:spPr/>
        <p:txBody>
          <a:bodyPr/>
          <a:lstStyle/>
          <a:p>
            <a:fld id="{211340FF-B446-485C-BA63-D5AC765D9A2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baseline="0" dirty="0" smtClean="0"/>
              <a:t>The second shape will be the green square.</a:t>
            </a:r>
          </a:p>
          <a:p>
            <a:r>
              <a:rPr lang="en-CA" baseline="0" dirty="0" smtClean="0"/>
              <a:t>Let’s watch this movie and then talk about what this shape and colour mean. </a:t>
            </a:r>
          </a:p>
          <a:p>
            <a:endParaRPr lang="en-CA" baseline="0" dirty="0" smtClean="0"/>
          </a:p>
          <a:p>
            <a:r>
              <a:rPr lang="en-CA" b="1" baseline="0" dirty="0" smtClean="0"/>
              <a:t>Show Video By clicking on black box</a:t>
            </a:r>
          </a:p>
          <a:p>
            <a:endParaRPr lang="en-CA" b="1" baseline="0" dirty="0" smtClean="0"/>
          </a:p>
          <a:p>
            <a:r>
              <a:rPr lang="en-CA" b="1" baseline="0" dirty="0" smtClean="0"/>
              <a:t>Ask</a:t>
            </a:r>
            <a:r>
              <a:rPr lang="en-CA" b="0" baseline="0" dirty="0" smtClean="0"/>
              <a:t>: What do you think the green square means?</a:t>
            </a:r>
          </a:p>
          <a:p>
            <a:endParaRPr lang="en-CA" b="0" baseline="0" dirty="0" smtClean="0"/>
          </a:p>
          <a:p>
            <a:r>
              <a:rPr lang="en-CA" b="0" baseline="0" dirty="0" smtClean="0"/>
              <a:t>Allow participants to give examples of what they think the  green square means?</a:t>
            </a:r>
          </a:p>
          <a:p>
            <a:pPr>
              <a:buFont typeface="Arial" pitchFamily="34" charset="0"/>
              <a:buChar char="•"/>
            </a:pPr>
            <a:r>
              <a:rPr lang="en-CA" sz="1200" dirty="0" smtClean="0"/>
              <a:t>Personal Safety</a:t>
            </a:r>
          </a:p>
          <a:p>
            <a:pPr>
              <a:buFont typeface="Arial" pitchFamily="34" charset="0"/>
              <a:buChar char="•"/>
            </a:pPr>
            <a:r>
              <a:rPr lang="en-CA" sz="1200" dirty="0" smtClean="0"/>
              <a:t>Controls</a:t>
            </a:r>
          </a:p>
          <a:p>
            <a:pPr>
              <a:buFont typeface="Arial" pitchFamily="34" charset="0"/>
              <a:buChar char="•"/>
            </a:pPr>
            <a:r>
              <a:rPr lang="en-CA" sz="1200" dirty="0" smtClean="0"/>
              <a:t>Good things to do</a:t>
            </a:r>
          </a:p>
          <a:p>
            <a:pPr>
              <a:buFont typeface="Arial" pitchFamily="34" charset="0"/>
              <a:buChar char="•"/>
            </a:pPr>
            <a:r>
              <a:rPr lang="en-CA" sz="1200" dirty="0" smtClean="0"/>
              <a:t>The right thing to do</a:t>
            </a:r>
          </a:p>
          <a:p>
            <a:pPr>
              <a:buFont typeface="Arial" pitchFamily="34" charset="0"/>
              <a:buChar char="•"/>
            </a:pPr>
            <a:r>
              <a:rPr lang="en-CA" sz="1200" dirty="0" smtClean="0"/>
              <a:t>Green means go</a:t>
            </a:r>
          </a:p>
          <a:p>
            <a:endParaRPr lang="en-CA" b="0" baseline="0" dirty="0" smtClean="0"/>
          </a:p>
          <a:p>
            <a:r>
              <a:rPr lang="en-CA" b="1" i="0" baseline="0" dirty="0" smtClean="0"/>
              <a:t>Explain</a:t>
            </a:r>
          </a:p>
          <a:p>
            <a:r>
              <a:rPr lang="en-CA" b="0" i="0" baseline="0" dirty="0" smtClean="0"/>
              <a:t>Use to represent </a:t>
            </a:r>
            <a:r>
              <a:rPr lang="en-CA" b="1" i="0" baseline="0" dirty="0" smtClean="0"/>
              <a:t>personal safety</a:t>
            </a:r>
            <a:r>
              <a:rPr lang="en-CA" b="0" i="0" baseline="0" dirty="0" smtClean="0"/>
              <a:t>. The green square pictogram concept is not as well known as the yellow triangle. You will want to lead the discussion in the direction of personal safety… if they are unsure what it means tell them that when they see a green sign it means that it is reminding them of something that they should do… think green – go – do this action… That the next couple of slides we will be discussing hazards and controls in the workplace and what we can do to prevent them from happening. </a:t>
            </a:r>
          </a:p>
          <a:p>
            <a:endParaRPr lang="en-CA" b="0" i="0" baseline="0" dirty="0" smtClean="0"/>
          </a:p>
          <a:p>
            <a:r>
              <a:rPr lang="en-CA" b="0" i="0" baseline="0" dirty="0" smtClean="0"/>
              <a:t>Make sure to confirm understanding</a:t>
            </a:r>
            <a:endParaRPr lang="en-CA" b="1" i="0"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normAutofit fontScale="85000" lnSpcReduction="20000"/>
          </a:bodyPr>
          <a:lstStyle/>
          <a:p>
            <a:pPr>
              <a:spcBef>
                <a:spcPct val="0"/>
              </a:spcBef>
            </a:pPr>
            <a:r>
              <a:rPr lang="en-CA" b="1" dirty="0" smtClean="0"/>
              <a:t>Ask</a:t>
            </a:r>
            <a:endParaRPr lang="en-CA" dirty="0" smtClean="0"/>
          </a:p>
          <a:p>
            <a:pPr>
              <a:spcBef>
                <a:spcPct val="0"/>
              </a:spcBef>
            </a:pPr>
            <a:r>
              <a:rPr lang="en-CA" dirty="0" smtClean="0"/>
              <a:t>What do you think the pictogram on the left of the screen is showing you?</a:t>
            </a:r>
          </a:p>
          <a:p>
            <a:pPr>
              <a:spcBef>
                <a:spcPct val="0"/>
              </a:spcBef>
            </a:pPr>
            <a:endParaRPr lang="en-CA" dirty="0" smtClean="0"/>
          </a:p>
          <a:p>
            <a:pPr>
              <a:spcBef>
                <a:spcPct val="0"/>
              </a:spcBef>
            </a:pPr>
            <a:r>
              <a:rPr lang="en-CA" b="1" dirty="0" smtClean="0"/>
              <a:t>If they are reluctant to answer</a:t>
            </a:r>
            <a:r>
              <a:rPr lang="en-CA" b="1" baseline="0" dirty="0" smtClean="0"/>
              <a:t> b</a:t>
            </a:r>
            <a:r>
              <a:rPr lang="en-CA" b="1" dirty="0" smtClean="0"/>
              <a:t>reak the picture</a:t>
            </a:r>
            <a:r>
              <a:rPr lang="en-CA" b="1" baseline="0" dirty="0" smtClean="0"/>
              <a:t> down with them as follows</a:t>
            </a:r>
          </a:p>
          <a:p>
            <a:pPr>
              <a:spcBef>
                <a:spcPct val="0"/>
              </a:spcBef>
            </a:pPr>
            <a:endParaRPr lang="en-CA" b="1" baseline="0" dirty="0" smtClean="0"/>
          </a:p>
          <a:p>
            <a:pPr>
              <a:spcBef>
                <a:spcPct val="0"/>
              </a:spcBef>
            </a:pPr>
            <a:r>
              <a:rPr lang="en-CA" b="1" i="1" dirty="0" smtClean="0"/>
              <a:t>What is the yellow triangle telling us?</a:t>
            </a:r>
          </a:p>
          <a:p>
            <a:pPr>
              <a:spcBef>
                <a:spcPct val="0"/>
              </a:spcBef>
            </a:pPr>
            <a:r>
              <a:rPr lang="en-CA" dirty="0" smtClean="0"/>
              <a:t>Again, the yellow triangle tells us that this is a hazard. It is something</a:t>
            </a:r>
            <a:r>
              <a:rPr lang="en-CA" baseline="0" dirty="0" smtClean="0"/>
              <a:t> that we should be careful about</a:t>
            </a:r>
            <a:r>
              <a:rPr lang="en-CA" dirty="0" smtClean="0"/>
              <a:t>.</a:t>
            </a:r>
          </a:p>
          <a:p>
            <a:pPr>
              <a:spcBef>
                <a:spcPct val="0"/>
              </a:spcBef>
            </a:pPr>
            <a:endParaRPr lang="en-CA" dirty="0" smtClean="0"/>
          </a:p>
          <a:p>
            <a:pPr>
              <a:spcBef>
                <a:spcPct val="0"/>
              </a:spcBef>
            </a:pPr>
            <a:r>
              <a:rPr lang="en-CA" b="1" i="1" dirty="0" smtClean="0"/>
              <a:t>What do you think the star on the wrist is telling you?</a:t>
            </a:r>
          </a:p>
          <a:p>
            <a:pPr>
              <a:spcBef>
                <a:spcPct val="0"/>
              </a:spcBef>
            </a:pPr>
            <a:r>
              <a:rPr lang="en-CA" dirty="0" smtClean="0"/>
              <a:t>The star (point</a:t>
            </a:r>
            <a:r>
              <a:rPr lang="en-CA" baseline="0" dirty="0" smtClean="0"/>
              <a:t> to the star on the wrist) </a:t>
            </a:r>
            <a:r>
              <a:rPr lang="en-CA" dirty="0" smtClean="0"/>
              <a:t>shows where you could feel pain,</a:t>
            </a:r>
            <a:r>
              <a:rPr lang="en-CA" baseline="0" dirty="0" smtClean="0"/>
              <a:t> or discomfort. </a:t>
            </a:r>
            <a:endParaRPr lang="en-CA" dirty="0" smtClean="0"/>
          </a:p>
          <a:p>
            <a:pPr>
              <a:spcBef>
                <a:spcPct val="0"/>
              </a:spcBef>
            </a:pPr>
            <a:endParaRPr lang="en-CA" b="1" dirty="0" smtClean="0"/>
          </a:p>
          <a:p>
            <a:pPr>
              <a:spcBef>
                <a:spcPct val="0"/>
              </a:spcBef>
            </a:pPr>
            <a:r>
              <a:rPr lang="en-CA" b="1" dirty="0" smtClean="0"/>
              <a:t>Ask</a:t>
            </a:r>
          </a:p>
          <a:p>
            <a:pPr>
              <a:spcBef>
                <a:spcPct val="0"/>
              </a:spcBef>
            </a:pPr>
            <a:r>
              <a:rPr lang="en-CA" dirty="0" smtClean="0"/>
              <a:t>What do you think the hazards are related to harvesting the product in your workplace?</a:t>
            </a:r>
          </a:p>
          <a:p>
            <a:pPr>
              <a:spcBef>
                <a:spcPct val="0"/>
              </a:spcBef>
            </a:pPr>
            <a:endParaRPr lang="en-CA" dirty="0" smtClean="0"/>
          </a:p>
          <a:p>
            <a:pPr>
              <a:spcBef>
                <a:spcPct val="0"/>
              </a:spcBef>
            </a:pPr>
            <a:r>
              <a:rPr lang="en-CA" b="1" dirty="0" smtClean="0"/>
              <a:t>Ask</a:t>
            </a:r>
          </a:p>
          <a:p>
            <a:pPr>
              <a:spcBef>
                <a:spcPct val="0"/>
              </a:spcBef>
            </a:pPr>
            <a:r>
              <a:rPr lang="en-CA" dirty="0" smtClean="0"/>
              <a:t>What are the areas</a:t>
            </a:r>
            <a:r>
              <a:rPr lang="en-CA" baseline="0" dirty="0" smtClean="0"/>
              <a:t> of possible injuries, when harvesting incorrectly?</a:t>
            </a:r>
            <a:endParaRPr lang="en-CA" dirty="0" smtClean="0"/>
          </a:p>
          <a:p>
            <a:pPr>
              <a:spcBef>
                <a:spcPct val="0"/>
              </a:spcBef>
            </a:pPr>
            <a:endParaRPr lang="en-CA" dirty="0" smtClean="0"/>
          </a:p>
          <a:p>
            <a:pPr>
              <a:spcBef>
                <a:spcPct val="0"/>
              </a:spcBef>
            </a:pPr>
            <a:r>
              <a:rPr lang="en-CA" b="1" dirty="0" smtClean="0"/>
              <a:t>Explain (click to reveal points)</a:t>
            </a:r>
          </a:p>
          <a:p>
            <a:pPr>
              <a:spcBef>
                <a:spcPct val="0"/>
              </a:spcBef>
            </a:pPr>
            <a:r>
              <a:rPr lang="en-CA" u="sng" dirty="0" smtClean="0"/>
              <a:t>Hazards/Risks/Things to avoid:</a:t>
            </a:r>
          </a:p>
          <a:p>
            <a:pPr marL="0" marR="0" indent="0" algn="l" defTabSz="457200" rtl="0" eaLnBrk="1" fontAlgn="auto" latinLnBrk="0" hangingPunct="1">
              <a:lnSpc>
                <a:spcPct val="100000"/>
              </a:lnSpc>
              <a:spcBef>
                <a:spcPct val="0"/>
              </a:spcBef>
              <a:spcAft>
                <a:spcPts val="0"/>
              </a:spcAft>
              <a:buClrTx/>
              <a:buSzTx/>
              <a:buFontTx/>
              <a:buChar char="-"/>
              <a:tabLst/>
              <a:defRPr/>
            </a:pPr>
            <a:r>
              <a:rPr lang="en-CA" dirty="0" smtClean="0"/>
              <a:t>Awkward posture of</a:t>
            </a:r>
            <a:r>
              <a:rPr lang="en-CA" baseline="0" dirty="0" smtClean="0"/>
              <a:t> wrist </a:t>
            </a:r>
            <a:r>
              <a:rPr lang="en-CA" sz="1200" dirty="0" smtClean="0">
                <a:solidFill>
                  <a:srgbClr val="FF0000"/>
                </a:solidFill>
              </a:rPr>
              <a:t>(</a:t>
            </a:r>
            <a:r>
              <a:rPr lang="en-CA" sz="1200" dirty="0" smtClean="0"/>
              <a:t>twisting/bending) </a:t>
            </a:r>
            <a:endParaRPr lang="en-CA" dirty="0" smtClean="0"/>
          </a:p>
          <a:p>
            <a:pPr>
              <a:spcBef>
                <a:spcPct val="0"/>
              </a:spcBef>
              <a:buFontTx/>
              <a:buChar char="-"/>
            </a:pPr>
            <a:r>
              <a:rPr lang="en-CA" dirty="0" smtClean="0"/>
              <a:t>Gripping tool too tightly (excessive force)</a:t>
            </a:r>
          </a:p>
          <a:p>
            <a:pPr>
              <a:spcBef>
                <a:spcPct val="0"/>
              </a:spcBef>
              <a:buFontTx/>
              <a:buChar char="-"/>
            </a:pPr>
            <a:r>
              <a:rPr lang="en-CA" dirty="0" smtClean="0"/>
              <a:t>Repetition AND/OR LONG DURATION (no breaks)</a:t>
            </a:r>
          </a:p>
          <a:p>
            <a:pPr>
              <a:spcBef>
                <a:spcPct val="0"/>
              </a:spcBef>
              <a:buFontTx/>
              <a:buChar char="-"/>
            </a:pPr>
            <a:endParaRPr lang="en-CA" dirty="0" smtClean="0"/>
          </a:p>
          <a:p>
            <a:pPr>
              <a:spcBef>
                <a:spcPct val="0"/>
              </a:spcBef>
              <a:buFontTx/>
              <a:buNone/>
            </a:pPr>
            <a:r>
              <a:rPr lang="en-CA" b="1" dirty="0" smtClean="0"/>
              <a:t>Explain possible injuries that could occur</a:t>
            </a:r>
            <a:endParaRPr lang="en-CA" b="1" baseline="0" dirty="0" smtClean="0"/>
          </a:p>
          <a:p>
            <a:pPr lvl="1">
              <a:buFont typeface="Arial" pitchFamily="34" charset="0"/>
              <a:buChar char="•"/>
            </a:pPr>
            <a:r>
              <a:rPr lang="en-CA" sz="1300" dirty="0" smtClean="0">
                <a:solidFill>
                  <a:schemeClr val="tx1"/>
                </a:solidFill>
              </a:rPr>
              <a:t>Muscle tendon strain and ligament sprain</a:t>
            </a:r>
          </a:p>
          <a:p>
            <a:pPr lvl="1">
              <a:buFont typeface="Arial" pitchFamily="34" charset="0"/>
              <a:buChar char="•"/>
            </a:pPr>
            <a:r>
              <a:rPr lang="en-CA" sz="1300" dirty="0" smtClean="0">
                <a:solidFill>
                  <a:schemeClr val="tx1"/>
                </a:solidFill>
              </a:rPr>
              <a:t>Tendonitis (golfer’s/tennis elbow)</a:t>
            </a:r>
          </a:p>
          <a:p>
            <a:pPr lvl="1">
              <a:buFont typeface="Arial" pitchFamily="34" charset="0"/>
              <a:buChar char="•"/>
            </a:pPr>
            <a:r>
              <a:rPr lang="en-CA" sz="1300" dirty="0" smtClean="0">
                <a:solidFill>
                  <a:schemeClr val="tx1"/>
                </a:solidFill>
              </a:rPr>
              <a:t>Carpal tunnel syndrome</a:t>
            </a:r>
          </a:p>
          <a:p>
            <a:pPr lvl="1">
              <a:buFont typeface="Arial" pitchFamily="34" charset="0"/>
              <a:buChar char="•"/>
            </a:pPr>
            <a:r>
              <a:rPr lang="en-CA" sz="1300" dirty="0" smtClean="0">
                <a:solidFill>
                  <a:schemeClr val="tx1"/>
                </a:solidFill>
              </a:rPr>
              <a:t>Strain on wrist</a:t>
            </a:r>
          </a:p>
          <a:p>
            <a:pPr lvl="1">
              <a:buFont typeface="Arial" pitchFamily="34" charset="0"/>
              <a:buChar char="•"/>
            </a:pPr>
            <a:r>
              <a:rPr lang="en-CA" sz="1300" dirty="0" smtClean="0">
                <a:solidFill>
                  <a:schemeClr val="tx1"/>
                </a:solidFill>
              </a:rPr>
              <a:t>Finger strain</a:t>
            </a:r>
          </a:p>
          <a:p>
            <a:pPr>
              <a:spcBef>
                <a:spcPct val="0"/>
              </a:spcBef>
              <a:buFontTx/>
              <a:buNone/>
            </a:pPr>
            <a:endParaRPr lang="en-CA" b="1" baseline="0" dirty="0" smtClean="0"/>
          </a:p>
          <a:p>
            <a:pPr>
              <a:spcBef>
                <a:spcPct val="0"/>
              </a:spcBef>
            </a:pPr>
            <a:r>
              <a:rPr lang="en-CA" b="1" u="none" dirty="0" smtClean="0"/>
              <a:t>Segue</a:t>
            </a:r>
          </a:p>
          <a:p>
            <a:pPr>
              <a:spcBef>
                <a:spcPct val="0"/>
              </a:spcBef>
            </a:pPr>
            <a:r>
              <a:rPr lang="en-CA" b="0" u="none" dirty="0" smtClean="0"/>
              <a:t>Let’s talk about how to Control this hazard in our workplace</a:t>
            </a:r>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DB2B6A6-1600-4BDA-BDD8-D7043ED9CEB7}" type="slidenum">
              <a:rPr lang="en-CA"/>
              <a:pPr fontAlgn="base">
                <a:spcBef>
                  <a:spcPct val="0"/>
                </a:spcBef>
                <a:spcAft>
                  <a:spcPct val="0"/>
                </a:spcAft>
              </a:pPr>
              <a:t>15</a:t>
            </a:fld>
            <a:endParaRPr lang="en-C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CA" b="1" dirty="0" smtClean="0"/>
              <a:t>Ask</a:t>
            </a:r>
            <a:endParaRPr lang="en-CA" dirty="0" smtClean="0"/>
          </a:p>
          <a:p>
            <a:pPr>
              <a:spcBef>
                <a:spcPct val="0"/>
              </a:spcBef>
            </a:pPr>
            <a:r>
              <a:rPr lang="en-CA" dirty="0" smtClean="0"/>
              <a:t>What do you think the pictogram on the left of the screen is showing you?</a:t>
            </a:r>
          </a:p>
          <a:p>
            <a:pPr>
              <a:spcBef>
                <a:spcPct val="0"/>
              </a:spcBef>
            </a:pPr>
            <a:endParaRPr lang="en-CA" dirty="0" smtClean="0"/>
          </a:p>
          <a:p>
            <a:pPr>
              <a:spcBef>
                <a:spcPct val="0"/>
              </a:spcBef>
            </a:pPr>
            <a:r>
              <a:rPr lang="en-CA" b="1" dirty="0" smtClean="0"/>
              <a:t>If they are reluctant to answer</a:t>
            </a:r>
            <a:r>
              <a:rPr lang="en-CA" b="1" baseline="0" dirty="0" smtClean="0"/>
              <a:t> b</a:t>
            </a:r>
            <a:r>
              <a:rPr lang="en-CA" b="1" dirty="0" smtClean="0"/>
              <a:t>reak the picture</a:t>
            </a:r>
            <a:r>
              <a:rPr lang="en-CA" b="1" baseline="0" dirty="0" smtClean="0"/>
              <a:t> down with them</a:t>
            </a:r>
          </a:p>
          <a:p>
            <a:pPr>
              <a:spcBef>
                <a:spcPct val="0"/>
              </a:spcBef>
            </a:pPr>
            <a:r>
              <a:rPr lang="en-CA" i="1" dirty="0" smtClean="0"/>
              <a:t>What is the green square telling us?</a:t>
            </a:r>
          </a:p>
          <a:p>
            <a:pPr>
              <a:spcBef>
                <a:spcPct val="0"/>
              </a:spcBef>
            </a:pPr>
            <a:r>
              <a:rPr lang="en-CA" dirty="0" smtClean="0"/>
              <a:t>Again, the green square tells us that this is something that we can do to protect our personal safety and</a:t>
            </a:r>
            <a:r>
              <a:rPr lang="en-CA" baseline="0" dirty="0" smtClean="0"/>
              <a:t> help prevent </a:t>
            </a:r>
            <a:r>
              <a:rPr lang="en-CA" baseline="0" dirty="0" err="1" smtClean="0"/>
              <a:t>msd’s</a:t>
            </a:r>
            <a:r>
              <a:rPr lang="en-CA" dirty="0" smtClean="0"/>
              <a:t>.</a:t>
            </a:r>
          </a:p>
          <a:p>
            <a:pPr>
              <a:spcBef>
                <a:spcPct val="0"/>
              </a:spcBef>
            </a:pPr>
            <a:endParaRPr lang="en-CA" i="1" dirty="0" smtClean="0"/>
          </a:p>
          <a:p>
            <a:pPr>
              <a:spcBef>
                <a:spcPct val="0"/>
              </a:spcBef>
            </a:pPr>
            <a:r>
              <a:rPr lang="en-CA" i="1" dirty="0" smtClean="0"/>
              <a:t>What do you think  the picture is telling us? </a:t>
            </a:r>
          </a:p>
          <a:p>
            <a:pPr>
              <a:spcBef>
                <a:spcPct val="0"/>
              </a:spcBef>
            </a:pPr>
            <a:endParaRPr lang="en-CA" i="1" dirty="0" smtClean="0"/>
          </a:p>
          <a:p>
            <a:pPr>
              <a:spcBef>
                <a:spcPct val="0"/>
              </a:spcBef>
            </a:pPr>
            <a:r>
              <a:rPr lang="en-CA" b="1" dirty="0" smtClean="0"/>
              <a:t>Explain</a:t>
            </a:r>
          </a:p>
          <a:p>
            <a:pPr>
              <a:spcBef>
                <a:spcPct val="0"/>
              </a:spcBef>
            </a:pPr>
            <a:r>
              <a:rPr lang="en-CA" i="0" baseline="0" dirty="0" smtClean="0"/>
              <a:t>The pictogram is showing proper harvesting techniques. </a:t>
            </a:r>
            <a:endParaRPr lang="en-CA" i="0" dirty="0" smtClean="0"/>
          </a:p>
          <a:p>
            <a:pPr>
              <a:spcBef>
                <a:spcPct val="0"/>
              </a:spcBef>
            </a:pPr>
            <a:endParaRPr lang="en-CA" dirty="0" smtClean="0"/>
          </a:p>
          <a:p>
            <a:pPr>
              <a:buFont typeface="Arial" pitchFamily="34" charset="0"/>
              <a:buChar char="•"/>
            </a:pPr>
            <a:r>
              <a:rPr lang="en-CA" dirty="0" smtClean="0">
                <a:solidFill>
                  <a:srgbClr val="211B5C"/>
                </a:solidFill>
              </a:rPr>
              <a:t>Picking and using an </a:t>
            </a:r>
            <a:r>
              <a:rPr lang="en-CA" dirty="0" smtClean="0">
                <a:solidFill>
                  <a:srgbClr val="211B5C"/>
                </a:solidFill>
              </a:rPr>
              <a:t>automatic </a:t>
            </a:r>
            <a:r>
              <a:rPr lang="en-CA" dirty="0" smtClean="0">
                <a:solidFill>
                  <a:srgbClr val="211B5C"/>
                </a:solidFill>
              </a:rPr>
              <a:t>opening tool</a:t>
            </a:r>
          </a:p>
          <a:p>
            <a:pPr>
              <a:buFont typeface="Arial" pitchFamily="34" charset="0"/>
              <a:buChar char="•"/>
            </a:pPr>
            <a:r>
              <a:rPr lang="en-CA" dirty="0" smtClean="0">
                <a:solidFill>
                  <a:srgbClr val="211B5C"/>
                </a:solidFill>
              </a:rPr>
              <a:t>Make sure upper body is aligned with the wrist</a:t>
            </a:r>
          </a:p>
          <a:p>
            <a:pPr>
              <a:buFont typeface="Arial" pitchFamily="34" charset="0"/>
              <a:buChar char="•"/>
            </a:pPr>
            <a:r>
              <a:rPr lang="en-CA" dirty="0" smtClean="0">
                <a:solidFill>
                  <a:srgbClr val="211B5C"/>
                </a:solidFill>
              </a:rPr>
              <a:t>Ensure tools are properly maintained</a:t>
            </a:r>
          </a:p>
          <a:p>
            <a:pPr>
              <a:buFont typeface="Arial" pitchFamily="34" charset="0"/>
              <a:buChar char="•"/>
            </a:pPr>
            <a:r>
              <a:rPr lang="en-CA" dirty="0" smtClean="0">
                <a:solidFill>
                  <a:srgbClr val="211B5C"/>
                </a:solidFill>
              </a:rPr>
              <a:t>Stretch out the hand, wrist, shoulder and back</a:t>
            </a:r>
            <a:r>
              <a:rPr lang="en-CA" baseline="0" dirty="0" smtClean="0">
                <a:solidFill>
                  <a:srgbClr val="211B5C"/>
                </a:solidFill>
              </a:rPr>
              <a:t> before doing task and throughout</a:t>
            </a:r>
            <a:endParaRPr lang="en-CA" dirty="0" smtClean="0">
              <a:solidFill>
                <a:srgbClr val="211B5C"/>
              </a:solidFill>
            </a:endParaRPr>
          </a:p>
          <a:p>
            <a:pPr>
              <a:buFont typeface="Arial" pitchFamily="34" charset="0"/>
              <a:buChar char="•"/>
            </a:pPr>
            <a:r>
              <a:rPr lang="en-CA" dirty="0" smtClean="0">
                <a:solidFill>
                  <a:srgbClr val="211B5C"/>
                </a:solidFill>
              </a:rPr>
              <a:t>Take rest breaks</a:t>
            </a:r>
            <a:endParaRPr lang="en-CA" dirty="0" smtClean="0"/>
          </a:p>
          <a:p>
            <a:pPr>
              <a:spcBef>
                <a:spcPct val="0"/>
              </a:spcBef>
              <a:buFontTx/>
              <a:buNone/>
            </a:pPr>
            <a:endParaRPr lang="en-CA" u="none" dirty="0" smtClean="0"/>
          </a:p>
        </p:txBody>
      </p:sp>
      <p:sp>
        <p:nvSpPr>
          <p:cNvPr id="4" name="Slide Number Placeholder 3"/>
          <p:cNvSpPr>
            <a:spLocks noGrp="1"/>
          </p:cNvSpPr>
          <p:nvPr>
            <p:ph type="sldNum" sz="quarter" idx="10"/>
          </p:nvPr>
        </p:nvSpPr>
        <p:spPr/>
        <p:txBody>
          <a:bodyPr/>
          <a:lstStyle/>
          <a:p>
            <a:fld id="{211340FF-B446-485C-BA63-D5AC765D9A2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spcBef>
                <a:spcPct val="0"/>
              </a:spcBef>
            </a:pPr>
            <a:r>
              <a:rPr lang="en-CA" b="1" dirty="0" smtClean="0"/>
              <a:t>Ask</a:t>
            </a:r>
            <a:endParaRPr lang="en-CA" dirty="0" smtClean="0"/>
          </a:p>
          <a:p>
            <a:pPr>
              <a:spcBef>
                <a:spcPct val="0"/>
              </a:spcBef>
            </a:pPr>
            <a:r>
              <a:rPr lang="en-CA" sz="2300" dirty="0" smtClean="0"/>
              <a:t>What do you think the pictogram on the left of the screen is showing you?</a:t>
            </a:r>
          </a:p>
          <a:p>
            <a:pPr>
              <a:spcBef>
                <a:spcPct val="0"/>
              </a:spcBef>
            </a:pPr>
            <a:endParaRPr lang="en-CA" sz="2300" dirty="0" smtClean="0"/>
          </a:p>
          <a:p>
            <a:pPr>
              <a:spcBef>
                <a:spcPct val="0"/>
              </a:spcBef>
            </a:pPr>
            <a:r>
              <a:rPr lang="en-CA" sz="2300" b="1" dirty="0" smtClean="0"/>
              <a:t>If they are reluctant to answer</a:t>
            </a:r>
            <a:r>
              <a:rPr lang="en-CA" sz="2300" b="1" baseline="0" dirty="0" smtClean="0"/>
              <a:t> b</a:t>
            </a:r>
            <a:r>
              <a:rPr lang="en-CA" sz="2300" b="1" dirty="0" smtClean="0"/>
              <a:t>reak the picture</a:t>
            </a:r>
            <a:r>
              <a:rPr lang="en-CA" sz="2300" b="1" baseline="0" dirty="0" smtClean="0"/>
              <a:t> down with them as follows</a:t>
            </a:r>
          </a:p>
          <a:p>
            <a:pPr>
              <a:spcBef>
                <a:spcPct val="0"/>
              </a:spcBef>
            </a:pPr>
            <a:endParaRPr lang="en-CA" sz="2300" b="1" baseline="0" dirty="0" smtClean="0"/>
          </a:p>
          <a:p>
            <a:pPr>
              <a:spcBef>
                <a:spcPct val="0"/>
              </a:spcBef>
            </a:pPr>
            <a:r>
              <a:rPr lang="en-CA" sz="2300" b="1" i="1" dirty="0" smtClean="0"/>
              <a:t>What is the yellow triangle telling us?</a:t>
            </a:r>
          </a:p>
          <a:p>
            <a:pPr>
              <a:spcBef>
                <a:spcPct val="0"/>
              </a:spcBef>
            </a:pPr>
            <a:r>
              <a:rPr lang="en-CA" sz="2300" dirty="0" smtClean="0"/>
              <a:t>Again, the yellow triangle tells us that this is a hazard. It is something</a:t>
            </a:r>
            <a:r>
              <a:rPr lang="en-CA" sz="2300" baseline="0" dirty="0" smtClean="0"/>
              <a:t> that we should be careful about</a:t>
            </a:r>
            <a:r>
              <a:rPr lang="en-CA" sz="2300" dirty="0" smtClean="0"/>
              <a:t>.</a:t>
            </a:r>
          </a:p>
          <a:p>
            <a:pPr>
              <a:spcBef>
                <a:spcPct val="0"/>
              </a:spcBef>
            </a:pPr>
            <a:endParaRPr lang="en-CA" sz="2300" dirty="0" smtClean="0"/>
          </a:p>
          <a:p>
            <a:pPr>
              <a:spcBef>
                <a:spcPct val="0"/>
              </a:spcBef>
            </a:pPr>
            <a:r>
              <a:rPr lang="en-CA" sz="2300" b="1" i="1" dirty="0" smtClean="0"/>
              <a:t>What do you think the stars on the shoulder and hip/lower back are</a:t>
            </a:r>
            <a:r>
              <a:rPr lang="en-CA" sz="2300" b="1" i="1" baseline="0" dirty="0" smtClean="0"/>
              <a:t> </a:t>
            </a:r>
            <a:r>
              <a:rPr lang="en-CA" sz="2300" b="1" i="1" dirty="0" smtClean="0"/>
              <a:t>telling you?</a:t>
            </a:r>
          </a:p>
          <a:p>
            <a:pPr>
              <a:spcBef>
                <a:spcPct val="0"/>
              </a:spcBef>
            </a:pPr>
            <a:r>
              <a:rPr lang="en-CA" sz="2300" dirty="0" smtClean="0"/>
              <a:t>The star (point</a:t>
            </a:r>
            <a:r>
              <a:rPr lang="en-CA" sz="2300" baseline="0" dirty="0" smtClean="0"/>
              <a:t> to the star on the shoulder and hip/lower back) </a:t>
            </a:r>
            <a:r>
              <a:rPr lang="en-CA" sz="2300" dirty="0" smtClean="0"/>
              <a:t>shows where you could feel pain,</a:t>
            </a:r>
            <a:r>
              <a:rPr lang="en-CA" sz="2300" baseline="0" dirty="0" smtClean="0"/>
              <a:t> or discomfort. </a:t>
            </a:r>
            <a:endParaRPr lang="en-CA" sz="2300" dirty="0" smtClean="0"/>
          </a:p>
          <a:p>
            <a:pPr>
              <a:spcBef>
                <a:spcPct val="0"/>
              </a:spcBef>
            </a:pPr>
            <a:endParaRPr lang="en-CA" sz="2300" b="1" dirty="0" smtClean="0"/>
          </a:p>
          <a:p>
            <a:pPr>
              <a:spcBef>
                <a:spcPct val="0"/>
              </a:spcBef>
            </a:pPr>
            <a:r>
              <a:rPr lang="en-CA" sz="2300" b="1" dirty="0" smtClean="0"/>
              <a:t>Ask</a:t>
            </a:r>
          </a:p>
          <a:p>
            <a:pPr>
              <a:spcBef>
                <a:spcPct val="0"/>
              </a:spcBef>
            </a:pPr>
            <a:r>
              <a:rPr lang="en-CA" sz="2300" dirty="0" smtClean="0"/>
              <a:t>What do you think the hazards are related to harvesting the product in your workplace?</a:t>
            </a:r>
          </a:p>
          <a:p>
            <a:pPr>
              <a:spcBef>
                <a:spcPct val="0"/>
              </a:spcBef>
            </a:pPr>
            <a:endParaRPr lang="en-CA" sz="2300" b="1" dirty="0" smtClean="0"/>
          </a:p>
          <a:p>
            <a:pPr>
              <a:spcBef>
                <a:spcPct val="0"/>
              </a:spcBef>
            </a:pPr>
            <a:r>
              <a:rPr lang="en-CA" sz="2300" b="1" dirty="0" smtClean="0"/>
              <a:t>Explain (click to reveal points)</a:t>
            </a:r>
          </a:p>
          <a:p>
            <a:pPr>
              <a:spcBef>
                <a:spcPct val="0"/>
              </a:spcBef>
            </a:pPr>
            <a:r>
              <a:rPr lang="en-CA" sz="2300" u="sng" dirty="0" smtClean="0"/>
              <a:t>Hazards/Risks/Things to avoid:</a:t>
            </a: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Awkward postures at the shoulders, lower back and hip</a:t>
            </a:r>
            <a:r>
              <a:rPr lang="en-CA" sz="2300" baseline="0" dirty="0" smtClean="0">
                <a:solidFill>
                  <a:srgbClr val="211B5C"/>
                </a:solidFill>
              </a:rPr>
              <a:t> </a:t>
            </a:r>
            <a:r>
              <a:rPr lang="en-CA" sz="2300" dirty="0" smtClean="0"/>
              <a:t>(twisting/bending</a:t>
            </a:r>
            <a:r>
              <a:rPr lang="en-CA" sz="2300" dirty="0" smtClean="0">
                <a:solidFill>
                  <a:srgbClr val="FF0000"/>
                </a:solidFill>
              </a:rPr>
              <a:t>) </a:t>
            </a:r>
            <a:endParaRPr lang="en-CA" sz="2300" dirty="0" smtClean="0">
              <a:solidFill>
                <a:schemeClr val="tx1"/>
              </a:solidFill>
            </a:endParaRP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Awkward postures</a:t>
            </a:r>
            <a:r>
              <a:rPr lang="en-CA" sz="2300" baseline="0" dirty="0" smtClean="0">
                <a:solidFill>
                  <a:srgbClr val="211B5C"/>
                </a:solidFill>
              </a:rPr>
              <a:t> r</a:t>
            </a:r>
            <a:r>
              <a:rPr lang="en-CA" sz="2300" dirty="0" smtClean="0">
                <a:solidFill>
                  <a:srgbClr val="211B5C"/>
                </a:solidFill>
              </a:rPr>
              <a:t>eaching forward towards the work table</a:t>
            </a: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Twisting between working stations</a:t>
            </a: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Repetition without a break</a:t>
            </a:r>
            <a:r>
              <a:rPr lang="en-CA" sz="2300" baseline="0" dirty="0" smtClean="0">
                <a:solidFill>
                  <a:srgbClr val="211B5C"/>
                </a:solidFill>
              </a:rPr>
              <a:t> </a:t>
            </a:r>
            <a:r>
              <a:rPr lang="en-CA" sz="2300" dirty="0" smtClean="0"/>
              <a:t>(no breaks)</a:t>
            </a:r>
          </a:p>
          <a:p>
            <a:pPr marL="0" marR="0" lvl="1" indent="0" algn="l" defTabSz="457200" rtl="0" eaLnBrk="1" fontAlgn="auto" latinLnBrk="0" hangingPunct="1">
              <a:lnSpc>
                <a:spcPct val="100000"/>
              </a:lnSpc>
              <a:spcBef>
                <a:spcPct val="0"/>
              </a:spcBef>
              <a:spcAft>
                <a:spcPts val="0"/>
              </a:spcAft>
              <a:buClrTx/>
              <a:buSzTx/>
              <a:buFontTx/>
              <a:buChar char="-"/>
              <a:tabLst/>
              <a:defRPr/>
            </a:pPr>
            <a:endParaRPr lang="en-CA" sz="2300" dirty="0" smtClean="0"/>
          </a:p>
          <a:p>
            <a:pPr>
              <a:spcBef>
                <a:spcPct val="0"/>
              </a:spcBef>
            </a:pPr>
            <a:r>
              <a:rPr lang="en-CA" sz="2300" b="1" dirty="0" smtClean="0"/>
              <a:t>Ask</a:t>
            </a:r>
          </a:p>
          <a:p>
            <a:pPr>
              <a:spcBef>
                <a:spcPct val="0"/>
              </a:spcBef>
            </a:pPr>
            <a:r>
              <a:rPr lang="en-CA" sz="2300" dirty="0" smtClean="0"/>
              <a:t>What are the areas</a:t>
            </a:r>
            <a:r>
              <a:rPr lang="en-CA" sz="2300" baseline="0" dirty="0" smtClean="0"/>
              <a:t> of possible injuries, when harvesting incorrectly?</a:t>
            </a:r>
            <a:endParaRPr lang="en-CA" sz="2300" dirty="0" smtClean="0"/>
          </a:p>
          <a:p>
            <a:pPr>
              <a:spcBef>
                <a:spcPct val="0"/>
              </a:spcBef>
            </a:pPr>
            <a:endParaRPr lang="en-CA" sz="2300" dirty="0" smtClean="0"/>
          </a:p>
          <a:p>
            <a:pPr>
              <a:spcBef>
                <a:spcPct val="0"/>
              </a:spcBef>
              <a:buFontTx/>
              <a:buNone/>
            </a:pPr>
            <a:r>
              <a:rPr lang="en-CA" sz="2300" b="1" dirty="0" smtClean="0"/>
              <a:t>Explain possible injuries that could occur</a:t>
            </a:r>
            <a:endParaRPr lang="en-CA" sz="2300" b="1" baseline="0" dirty="0" smtClean="0"/>
          </a:p>
          <a:p>
            <a:pPr lvl="0">
              <a:buFont typeface="Arial" pitchFamily="34" charset="0"/>
              <a:buChar char="•"/>
            </a:pPr>
            <a:r>
              <a:rPr lang="en-CA" sz="2300" dirty="0" smtClean="0">
                <a:solidFill>
                  <a:schemeClr val="tx1"/>
                </a:solidFill>
              </a:rPr>
              <a:t>Shoulder Strain</a:t>
            </a:r>
          </a:p>
          <a:p>
            <a:pPr lvl="1">
              <a:buFont typeface="Arial" pitchFamily="34" charset="0"/>
              <a:buChar char="•"/>
            </a:pPr>
            <a:r>
              <a:rPr lang="en-CA" sz="2300" dirty="0" smtClean="0">
                <a:solidFill>
                  <a:schemeClr val="tx1"/>
                </a:solidFill>
              </a:rPr>
              <a:t>Muscle</a:t>
            </a:r>
            <a:r>
              <a:rPr lang="en-CA" sz="2300" baseline="0" dirty="0" smtClean="0">
                <a:solidFill>
                  <a:schemeClr val="tx1"/>
                </a:solidFill>
              </a:rPr>
              <a:t>/tendon strain and ligament sprain</a:t>
            </a:r>
          </a:p>
          <a:p>
            <a:pPr lvl="1">
              <a:buFont typeface="Arial" pitchFamily="34" charset="0"/>
              <a:buChar char="•"/>
            </a:pPr>
            <a:r>
              <a:rPr lang="en-CA" sz="2300" baseline="0" dirty="0" smtClean="0">
                <a:solidFill>
                  <a:schemeClr val="tx1"/>
                </a:solidFill>
              </a:rPr>
              <a:t>Tendonitis (rotary cuff)</a:t>
            </a:r>
          </a:p>
          <a:p>
            <a:pPr lvl="1">
              <a:buFont typeface="Arial" pitchFamily="34" charset="0"/>
              <a:buChar char="•"/>
            </a:pPr>
            <a:r>
              <a:rPr lang="en-CA" sz="2300" baseline="0" dirty="0" smtClean="0">
                <a:solidFill>
                  <a:schemeClr val="tx1"/>
                </a:solidFill>
              </a:rPr>
              <a:t>Bursitis at the shoulder</a:t>
            </a:r>
          </a:p>
          <a:p>
            <a:pPr lvl="0">
              <a:buFont typeface="Arial" pitchFamily="34" charset="0"/>
              <a:buChar char="•"/>
            </a:pPr>
            <a:r>
              <a:rPr lang="en-CA" sz="2300" baseline="0" dirty="0" smtClean="0">
                <a:solidFill>
                  <a:schemeClr val="tx1"/>
                </a:solidFill>
              </a:rPr>
              <a:t>Back Strain</a:t>
            </a:r>
          </a:p>
          <a:p>
            <a:pPr lvl="1">
              <a:buFont typeface="Arial" pitchFamily="34" charset="0"/>
              <a:buChar char="•"/>
            </a:pPr>
            <a:r>
              <a:rPr lang="en-CA" sz="2300" baseline="0" dirty="0" smtClean="0">
                <a:solidFill>
                  <a:schemeClr val="tx1"/>
                </a:solidFill>
              </a:rPr>
              <a:t>Herniated or compressed discs</a:t>
            </a:r>
          </a:p>
          <a:p>
            <a:pPr lvl="1">
              <a:buFont typeface="Arial" pitchFamily="34" charset="0"/>
              <a:buChar char="•"/>
            </a:pPr>
            <a:r>
              <a:rPr lang="en-CA" sz="2300" baseline="0" dirty="0" smtClean="0">
                <a:solidFill>
                  <a:schemeClr val="tx1"/>
                </a:solidFill>
              </a:rPr>
              <a:t>Muscle/tendon strains</a:t>
            </a:r>
            <a:endParaRPr lang="en-CA" sz="2300" dirty="0" smtClean="0">
              <a:solidFill>
                <a:schemeClr val="tx1"/>
              </a:solidFill>
            </a:endParaRPr>
          </a:p>
          <a:p>
            <a:pPr>
              <a:spcBef>
                <a:spcPct val="0"/>
              </a:spcBef>
              <a:buFontTx/>
              <a:buNone/>
            </a:pPr>
            <a:endParaRPr lang="en-CA" sz="2300" b="1" baseline="0" dirty="0" smtClean="0"/>
          </a:p>
          <a:p>
            <a:pPr>
              <a:spcBef>
                <a:spcPct val="0"/>
              </a:spcBef>
            </a:pPr>
            <a:r>
              <a:rPr lang="en-CA" sz="2300" b="1" u="none" dirty="0" smtClean="0"/>
              <a:t>Segue</a:t>
            </a:r>
          </a:p>
          <a:p>
            <a:pPr>
              <a:spcBef>
                <a:spcPct val="0"/>
              </a:spcBef>
            </a:pPr>
            <a:r>
              <a:rPr lang="en-CA" sz="2300" b="0" u="none" dirty="0" smtClean="0"/>
              <a:t>Let’s talk about how to Control this hazard in our workplace</a:t>
            </a:r>
            <a:endParaRPr lang="en-CA" sz="2300" dirty="0" smtClean="0"/>
          </a:p>
          <a:p>
            <a:endParaRPr lang="en-CA" dirty="0" smtClean="0"/>
          </a:p>
          <a:p>
            <a:pPr>
              <a:spcBef>
                <a:spcPct val="0"/>
              </a:spcBef>
              <a:buFontTx/>
              <a:buNone/>
            </a:pPr>
            <a:endParaRPr lang="en-CA" u="none" dirty="0" smtClean="0"/>
          </a:p>
        </p:txBody>
      </p:sp>
      <p:sp>
        <p:nvSpPr>
          <p:cNvPr id="4" name="Slide Number Placeholder 3"/>
          <p:cNvSpPr>
            <a:spLocks noGrp="1"/>
          </p:cNvSpPr>
          <p:nvPr>
            <p:ph type="sldNum" sz="quarter" idx="10"/>
          </p:nvPr>
        </p:nvSpPr>
        <p:spPr/>
        <p:txBody>
          <a:bodyPr/>
          <a:lstStyle/>
          <a:p>
            <a:fld id="{211340FF-B446-485C-BA63-D5AC765D9A2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xfrm>
            <a:off x="685800" y="4343400"/>
            <a:ext cx="5486400" cy="4114800"/>
          </a:xfrm>
          <a:noFill/>
        </p:spPr>
        <p:txBody>
          <a:bodyPr wrap="square" numCol="1" anchor="t" anchorCtr="0" compatLnSpc="1">
            <a:prstTxWarp prst="textNoShape">
              <a:avLst/>
            </a:prstTxWarp>
            <a:normAutofit/>
          </a:bodyPr>
          <a:lstStyle/>
          <a:p>
            <a:pPr>
              <a:spcBef>
                <a:spcPct val="0"/>
              </a:spcBef>
            </a:pPr>
            <a:r>
              <a:rPr lang="en-CA" sz="1050" b="1" dirty="0" smtClean="0"/>
              <a:t>Ask</a:t>
            </a:r>
            <a:endParaRPr lang="en-CA" sz="1050" dirty="0" smtClean="0"/>
          </a:p>
          <a:p>
            <a:pPr>
              <a:spcBef>
                <a:spcPct val="0"/>
              </a:spcBef>
            </a:pPr>
            <a:r>
              <a:rPr lang="en-CA" sz="1050" dirty="0" smtClean="0"/>
              <a:t>What do you think the pictogram on the left of the screen is showing you?</a:t>
            </a:r>
          </a:p>
          <a:p>
            <a:pPr>
              <a:spcBef>
                <a:spcPct val="0"/>
              </a:spcBef>
            </a:pPr>
            <a:endParaRPr lang="en-CA" sz="1050" dirty="0" smtClean="0"/>
          </a:p>
          <a:p>
            <a:pPr>
              <a:spcBef>
                <a:spcPct val="0"/>
              </a:spcBef>
            </a:pPr>
            <a:r>
              <a:rPr lang="en-CA" sz="1050" b="1" dirty="0" smtClean="0"/>
              <a:t>If they are reluctant to answer</a:t>
            </a:r>
            <a:r>
              <a:rPr lang="en-CA" sz="1050" b="1" baseline="0" dirty="0" smtClean="0"/>
              <a:t> b</a:t>
            </a:r>
            <a:r>
              <a:rPr lang="en-CA" sz="1050" b="1" dirty="0" smtClean="0"/>
              <a:t>reak the picture</a:t>
            </a:r>
            <a:r>
              <a:rPr lang="en-CA" sz="1050" b="1" baseline="0" dirty="0" smtClean="0"/>
              <a:t> down with them</a:t>
            </a:r>
          </a:p>
          <a:p>
            <a:pPr>
              <a:spcBef>
                <a:spcPct val="0"/>
              </a:spcBef>
            </a:pPr>
            <a:r>
              <a:rPr lang="en-CA" sz="1050" i="1" dirty="0" smtClean="0"/>
              <a:t>What is the green square</a:t>
            </a:r>
            <a:r>
              <a:rPr lang="en-CA" sz="1050" i="1" baseline="0" dirty="0" smtClean="0"/>
              <a:t> </a:t>
            </a:r>
            <a:r>
              <a:rPr lang="en-CA" sz="1050" i="1" dirty="0" smtClean="0"/>
              <a:t>telling us?</a:t>
            </a:r>
          </a:p>
          <a:p>
            <a:pPr>
              <a:spcBef>
                <a:spcPct val="0"/>
              </a:spcBef>
            </a:pPr>
            <a:r>
              <a:rPr lang="en-CA" sz="1050" dirty="0" smtClean="0"/>
              <a:t>Again, the green square tells us that this is a control.  It is something</a:t>
            </a:r>
            <a:r>
              <a:rPr lang="en-CA" sz="1050" baseline="0" dirty="0" smtClean="0"/>
              <a:t> that we should be doing carefully or correctly</a:t>
            </a:r>
            <a:r>
              <a:rPr lang="en-CA" sz="1050" dirty="0" smtClean="0"/>
              <a:t>.</a:t>
            </a:r>
          </a:p>
          <a:p>
            <a:pPr>
              <a:spcBef>
                <a:spcPct val="0"/>
              </a:spcBef>
            </a:pPr>
            <a:endParaRPr lang="en-CA" sz="1050" i="1" dirty="0" smtClean="0"/>
          </a:p>
          <a:p>
            <a:pPr>
              <a:spcBef>
                <a:spcPct val="0"/>
              </a:spcBef>
            </a:pPr>
            <a:r>
              <a:rPr lang="en-CA" sz="1050" i="1" dirty="0" smtClean="0"/>
              <a:t>What do you think the person in the picture is doing?</a:t>
            </a:r>
          </a:p>
          <a:p>
            <a:pPr marL="0" marR="0" indent="0" algn="l" defTabSz="457200" rtl="0" eaLnBrk="1" fontAlgn="auto" latinLnBrk="0" hangingPunct="1">
              <a:lnSpc>
                <a:spcPct val="100000"/>
              </a:lnSpc>
              <a:spcBef>
                <a:spcPct val="0"/>
              </a:spcBef>
              <a:spcAft>
                <a:spcPts val="0"/>
              </a:spcAft>
              <a:buClrTx/>
              <a:buSzTx/>
              <a:buFontTx/>
              <a:buNone/>
              <a:tabLst/>
              <a:defRPr/>
            </a:pPr>
            <a:r>
              <a:rPr lang="en-CA" sz="1050" dirty="0" smtClean="0"/>
              <a:t>Allow participants</a:t>
            </a:r>
            <a:r>
              <a:rPr lang="en-CA" sz="1050" baseline="0" dirty="0" smtClean="0"/>
              <a:t> to give feedback to what the person is doing in the picture.</a:t>
            </a:r>
          </a:p>
          <a:p>
            <a:pPr marL="0" marR="0" indent="0" algn="l" defTabSz="457200" rtl="0" eaLnBrk="1" fontAlgn="auto" latinLnBrk="0" hangingPunct="1">
              <a:lnSpc>
                <a:spcPct val="100000"/>
              </a:lnSpc>
              <a:spcBef>
                <a:spcPct val="0"/>
              </a:spcBef>
              <a:spcAft>
                <a:spcPts val="0"/>
              </a:spcAft>
              <a:buClrTx/>
              <a:buSzTx/>
              <a:buFontTx/>
              <a:buNone/>
              <a:tabLst/>
              <a:defRPr/>
            </a:pPr>
            <a:endParaRPr lang="en-CA" sz="1050" dirty="0" smtClean="0"/>
          </a:p>
          <a:p>
            <a:pPr marL="0" marR="0" indent="0" algn="l" defTabSz="457200" rtl="0" eaLnBrk="1" fontAlgn="auto" latinLnBrk="0" hangingPunct="1">
              <a:lnSpc>
                <a:spcPct val="100000"/>
              </a:lnSpc>
              <a:spcBef>
                <a:spcPct val="0"/>
              </a:spcBef>
              <a:spcAft>
                <a:spcPts val="0"/>
              </a:spcAft>
              <a:buClrTx/>
              <a:buSzTx/>
              <a:buFontTx/>
              <a:buNone/>
              <a:tabLst/>
              <a:defRPr/>
            </a:pPr>
            <a:r>
              <a:rPr lang="en-CA" sz="1050" dirty="0" smtClean="0"/>
              <a:t>What do you think the picture is telling us?</a:t>
            </a:r>
            <a:r>
              <a:rPr lang="en-CA" sz="1050" baseline="0" dirty="0" smtClean="0"/>
              <a:t> </a:t>
            </a:r>
            <a:endParaRPr lang="en-CA" sz="1050" dirty="0" smtClean="0"/>
          </a:p>
          <a:p>
            <a:pPr>
              <a:spcBef>
                <a:spcPct val="0"/>
              </a:spcBef>
            </a:pPr>
            <a:endParaRPr lang="en-CA" sz="1050" b="1" dirty="0" smtClean="0"/>
          </a:p>
          <a:p>
            <a:pPr>
              <a:spcBef>
                <a:spcPct val="0"/>
              </a:spcBef>
            </a:pPr>
            <a:r>
              <a:rPr lang="en-CA" sz="1050" b="1" dirty="0" smtClean="0"/>
              <a:t>Explain</a:t>
            </a:r>
          </a:p>
          <a:p>
            <a:pPr>
              <a:spcBef>
                <a:spcPct val="0"/>
              </a:spcBef>
            </a:pPr>
            <a:r>
              <a:rPr lang="en-CA" sz="1050" i="0" baseline="0" dirty="0" smtClean="0"/>
              <a:t>The pictogram is showing proper harvesting techniques</a:t>
            </a:r>
            <a:endParaRPr lang="en-CA" sz="1050" b="1" dirty="0" smtClean="0"/>
          </a:p>
          <a:p>
            <a:pPr lvl="0">
              <a:buFont typeface="Arial" pitchFamily="34" charset="0"/>
              <a:buChar char="•"/>
            </a:pPr>
            <a:r>
              <a:rPr lang="en-CA" dirty="0" smtClean="0"/>
              <a:t>Turn feet in the direction of workstation rather than twisting at the back</a:t>
            </a:r>
          </a:p>
          <a:p>
            <a:pPr lvl="0">
              <a:buFont typeface="Arial" pitchFamily="34" charset="0"/>
              <a:buChar char="•"/>
            </a:pPr>
            <a:r>
              <a:rPr lang="en-CA" dirty="0" smtClean="0"/>
              <a:t>Standing straight</a:t>
            </a:r>
          </a:p>
          <a:p>
            <a:pPr lvl="0">
              <a:buFont typeface="Arial" pitchFamily="34" charset="0"/>
              <a:buChar char="•"/>
            </a:pPr>
            <a:r>
              <a:rPr lang="en-CA" dirty="0" smtClean="0"/>
              <a:t>Move body closer to the cart to minimize reaching</a:t>
            </a:r>
          </a:p>
          <a:p>
            <a:pPr lvl="0">
              <a:buFont typeface="Arial" pitchFamily="34" charset="0"/>
              <a:buChar char="•"/>
            </a:pPr>
            <a:r>
              <a:rPr lang="en-CA" dirty="0" smtClean="0">
                <a:solidFill>
                  <a:srgbClr val="211B5C"/>
                </a:solidFill>
              </a:rPr>
              <a:t>Take stretch and rest breaks</a:t>
            </a:r>
            <a:endParaRPr lang="en-CA" dirty="0" smtClean="0"/>
          </a:p>
          <a:p>
            <a:pPr>
              <a:spcBef>
                <a:spcPct val="0"/>
              </a:spcBef>
              <a:buFontTx/>
              <a:buChar char="-"/>
            </a:pPr>
            <a:endParaRPr lang="en-CA" sz="1050" dirty="0" smtClean="0"/>
          </a:p>
          <a:p>
            <a:pPr>
              <a:spcBef>
                <a:spcPct val="0"/>
              </a:spcBef>
              <a:buFontTx/>
              <a:buChar char="-"/>
            </a:pPr>
            <a:r>
              <a:rPr lang="en-CA" sz="1050" b="1" dirty="0" smtClean="0"/>
              <a:t>Click to move to next slide</a:t>
            </a:r>
            <a:r>
              <a:rPr lang="en-CA" sz="1050" b="1" baseline="0" dirty="0" smtClean="0"/>
              <a:t> to continue</a:t>
            </a:r>
            <a:endParaRPr lang="en-CA" b="1" dirty="0" smtClean="0"/>
          </a:p>
          <a:p>
            <a:pPr>
              <a:spcBef>
                <a:spcPct val="0"/>
              </a:spcBef>
            </a:pPr>
            <a:endParaRPr lang="en-CA" u="sng"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4A3B1F-F2A7-4955-9B32-020EDEE4865B}" type="slidenum">
              <a:rPr lang="en-CA"/>
              <a:pPr fontAlgn="base">
                <a:spcBef>
                  <a:spcPct val="0"/>
                </a:spcBef>
                <a:spcAft>
                  <a:spcPct val="0"/>
                </a:spcAft>
              </a:pPr>
              <a:t>18</a:t>
            </a:fld>
            <a:endParaRPr lang="en-C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normAutofit fontScale="85000" lnSpcReduction="20000"/>
          </a:bodyPr>
          <a:lstStyle/>
          <a:p>
            <a:pPr>
              <a:spcBef>
                <a:spcPct val="0"/>
              </a:spcBef>
            </a:pPr>
            <a:r>
              <a:rPr lang="en-CA" b="1" dirty="0" smtClean="0"/>
              <a:t>Ask</a:t>
            </a:r>
            <a:endParaRPr lang="en-CA" dirty="0" smtClean="0"/>
          </a:p>
          <a:p>
            <a:pPr>
              <a:spcBef>
                <a:spcPct val="0"/>
              </a:spcBef>
            </a:pPr>
            <a:r>
              <a:rPr lang="en-CA" dirty="0" smtClean="0"/>
              <a:t>What do you think the pictogram on the left of the screen is showing you?</a:t>
            </a:r>
          </a:p>
          <a:p>
            <a:pPr>
              <a:spcBef>
                <a:spcPct val="0"/>
              </a:spcBef>
            </a:pPr>
            <a:endParaRPr lang="en-CA" b="1" dirty="0" smtClean="0"/>
          </a:p>
          <a:p>
            <a:pPr>
              <a:spcBef>
                <a:spcPct val="0"/>
              </a:spcBef>
            </a:pPr>
            <a:r>
              <a:rPr lang="en-CA" b="1" dirty="0" smtClean="0"/>
              <a:t>Explain possible injury that could occur when watering</a:t>
            </a:r>
          </a:p>
          <a:p>
            <a:pPr>
              <a:spcBef>
                <a:spcPct val="0"/>
              </a:spcBef>
            </a:pPr>
            <a:endParaRPr lang="en-CA" b="1" u="sng" dirty="0" smtClean="0"/>
          </a:p>
          <a:p>
            <a:pPr>
              <a:spcBef>
                <a:spcPct val="0"/>
              </a:spcBef>
            </a:pPr>
            <a:r>
              <a:rPr lang="en-CA" dirty="0" smtClean="0"/>
              <a:t>When you are watering </a:t>
            </a:r>
            <a:r>
              <a:rPr lang="en-CA" baseline="0" dirty="0" smtClean="0"/>
              <a:t>you should</a:t>
            </a:r>
            <a:r>
              <a:rPr lang="en-CA" dirty="0" smtClean="0"/>
              <a:t>:</a:t>
            </a:r>
          </a:p>
          <a:p>
            <a:pPr>
              <a:spcBef>
                <a:spcPct val="0"/>
              </a:spcBef>
              <a:buFontTx/>
              <a:buChar char="•"/>
            </a:pPr>
            <a:r>
              <a:rPr lang="en-CA" dirty="0" smtClean="0"/>
              <a:t>Be aware of how you</a:t>
            </a:r>
            <a:r>
              <a:rPr lang="en-CA" baseline="0" dirty="0" smtClean="0"/>
              <a:t> are gripping the hose particularly if not supported</a:t>
            </a:r>
            <a:endParaRPr lang="en-CA" dirty="0" smtClean="0"/>
          </a:p>
          <a:p>
            <a:pPr>
              <a:spcBef>
                <a:spcPct val="0"/>
              </a:spcBef>
              <a:buFontTx/>
              <a:buChar char="•"/>
            </a:pPr>
            <a:r>
              <a:rPr lang="en-CA" dirty="0" smtClean="0"/>
              <a:t>How far away</a:t>
            </a:r>
            <a:r>
              <a:rPr lang="en-CA" baseline="0" dirty="0" smtClean="0"/>
              <a:t> the crop is from your body that needs to be watered</a:t>
            </a:r>
            <a:endParaRPr lang="en-CA" dirty="0" smtClean="0"/>
          </a:p>
          <a:p>
            <a:pPr>
              <a:spcBef>
                <a:spcPct val="0"/>
              </a:spcBef>
              <a:buFontTx/>
              <a:buChar char="•"/>
            </a:pPr>
            <a:r>
              <a:rPr lang="en-CA" dirty="0" smtClean="0"/>
              <a:t>How heavy the hose is</a:t>
            </a:r>
          </a:p>
          <a:p>
            <a:pPr>
              <a:spcBef>
                <a:spcPct val="0"/>
              </a:spcBef>
              <a:buFontTx/>
              <a:buChar char="•"/>
            </a:pPr>
            <a:r>
              <a:rPr lang="en-CA" dirty="0" smtClean="0"/>
              <a:t>How far and long you need to perform the task</a:t>
            </a:r>
          </a:p>
          <a:p>
            <a:pPr>
              <a:spcBef>
                <a:spcPct val="0"/>
              </a:spcBef>
              <a:buFontTx/>
              <a:buChar char="•"/>
            </a:pPr>
            <a:endParaRPr lang="en-CA" dirty="0" smtClean="0"/>
          </a:p>
          <a:p>
            <a:pPr>
              <a:spcBef>
                <a:spcPct val="0"/>
              </a:spcBef>
            </a:pPr>
            <a:r>
              <a:rPr lang="en-CA" b="1" i="1" dirty="0" smtClean="0"/>
              <a:t>What do you think the stars on the wrist, shoulder and hip/lower back are</a:t>
            </a:r>
            <a:r>
              <a:rPr lang="en-CA" b="1" i="1" baseline="0" dirty="0" smtClean="0"/>
              <a:t> </a:t>
            </a:r>
            <a:r>
              <a:rPr lang="en-CA" b="1" i="1" dirty="0" smtClean="0"/>
              <a:t>telling you?</a:t>
            </a:r>
          </a:p>
          <a:p>
            <a:pPr>
              <a:spcBef>
                <a:spcPct val="0"/>
              </a:spcBef>
            </a:pPr>
            <a:r>
              <a:rPr lang="en-CA" dirty="0" smtClean="0"/>
              <a:t>The star (point</a:t>
            </a:r>
            <a:r>
              <a:rPr lang="en-CA" baseline="0" dirty="0" smtClean="0"/>
              <a:t> to the star on the wrist, shoulder and hip/lower back) </a:t>
            </a:r>
            <a:r>
              <a:rPr lang="en-CA" dirty="0" smtClean="0"/>
              <a:t>shows where you could feel pain,</a:t>
            </a:r>
            <a:r>
              <a:rPr lang="en-CA" baseline="0" dirty="0" smtClean="0"/>
              <a:t> or discomfort. </a:t>
            </a:r>
            <a:endParaRPr lang="en-CA" dirty="0" smtClean="0"/>
          </a:p>
          <a:p>
            <a:pPr>
              <a:spcBef>
                <a:spcPct val="0"/>
              </a:spcBef>
              <a:buFontTx/>
              <a:buNone/>
            </a:pPr>
            <a:endParaRPr lang="en-CA" b="1" dirty="0" smtClean="0"/>
          </a:p>
          <a:p>
            <a:pPr>
              <a:spcBef>
                <a:spcPct val="0"/>
              </a:spcBef>
              <a:buFontTx/>
              <a:buNone/>
            </a:pPr>
            <a:r>
              <a:rPr lang="en-CA" b="1" dirty="0" smtClean="0"/>
              <a:t>Avoid</a:t>
            </a:r>
          </a:p>
          <a:p>
            <a:pPr>
              <a:spcBef>
                <a:spcPct val="0"/>
              </a:spcBef>
              <a:buFont typeface="Arial" pitchFamily="34" charset="0"/>
              <a:buChar char="•"/>
            </a:pPr>
            <a:r>
              <a:rPr lang="en-CA" b="0" u="none" dirty="0" smtClean="0"/>
              <a:t>Gripping the hose in an awkward</a:t>
            </a:r>
            <a:r>
              <a:rPr lang="en-CA" b="0" u="none" baseline="0" dirty="0" smtClean="0"/>
              <a:t> position and without support</a:t>
            </a:r>
          </a:p>
          <a:p>
            <a:pPr>
              <a:spcBef>
                <a:spcPct val="0"/>
              </a:spcBef>
              <a:buFont typeface="Arial" pitchFamily="34" charset="0"/>
              <a:buChar char="•"/>
            </a:pPr>
            <a:r>
              <a:rPr lang="en-CA" b="0" u="none" baseline="0" dirty="0" smtClean="0"/>
              <a:t>Reaching at the shoulder towards the crop</a:t>
            </a:r>
          </a:p>
          <a:p>
            <a:pPr>
              <a:spcBef>
                <a:spcPct val="0"/>
              </a:spcBef>
              <a:buFont typeface="Arial" pitchFamily="34" charset="0"/>
              <a:buChar char="•"/>
            </a:pPr>
            <a:r>
              <a:rPr lang="en-CA" b="0" u="none" baseline="0" dirty="0" smtClean="0"/>
              <a:t>Bending at the hips to reach further</a:t>
            </a:r>
          </a:p>
          <a:p>
            <a:pPr>
              <a:spcBef>
                <a:spcPct val="0"/>
              </a:spcBef>
              <a:buFont typeface="Arial" pitchFamily="34" charset="0"/>
              <a:buChar char="•"/>
            </a:pPr>
            <a:r>
              <a:rPr lang="en-CA" b="0" u="none" baseline="0" dirty="0" smtClean="0"/>
              <a:t>Avoid twisting body</a:t>
            </a:r>
            <a:endParaRPr lang="en-CA" b="0" u="none" dirty="0" smtClean="0"/>
          </a:p>
          <a:p>
            <a:pPr>
              <a:spcBef>
                <a:spcPct val="0"/>
              </a:spcBef>
            </a:pPr>
            <a:endParaRPr lang="en-CA" b="1" u="sng" dirty="0" smtClean="0"/>
          </a:p>
          <a:p>
            <a:pPr>
              <a:spcBef>
                <a:spcPct val="0"/>
              </a:spcBef>
            </a:pPr>
            <a:r>
              <a:rPr lang="en-CA" b="1" dirty="0" smtClean="0"/>
              <a:t>Ask</a:t>
            </a:r>
          </a:p>
          <a:p>
            <a:pPr>
              <a:spcBef>
                <a:spcPct val="0"/>
              </a:spcBef>
            </a:pPr>
            <a:r>
              <a:rPr lang="en-CA" dirty="0" smtClean="0"/>
              <a:t>What are the areas</a:t>
            </a:r>
            <a:r>
              <a:rPr lang="en-CA" baseline="0" dirty="0" smtClean="0"/>
              <a:t> of possible injuries, when watering incorrectly?</a:t>
            </a:r>
            <a:endParaRPr lang="en-CA" dirty="0" smtClean="0"/>
          </a:p>
          <a:p>
            <a:pPr>
              <a:spcBef>
                <a:spcPct val="0"/>
              </a:spcBef>
            </a:pPr>
            <a:endParaRPr lang="en-CA" dirty="0" smtClean="0"/>
          </a:p>
          <a:p>
            <a:pPr>
              <a:spcBef>
                <a:spcPct val="0"/>
              </a:spcBef>
              <a:buFontTx/>
              <a:buNone/>
            </a:pPr>
            <a:r>
              <a:rPr lang="en-CA" b="1" dirty="0" smtClean="0"/>
              <a:t>Explain possible injuries that could occur</a:t>
            </a:r>
          </a:p>
          <a:p>
            <a:pPr>
              <a:spcBef>
                <a:spcPct val="0"/>
              </a:spcBef>
              <a:buFont typeface="Arial" pitchFamily="34" charset="0"/>
              <a:buChar char="•"/>
            </a:pPr>
            <a:r>
              <a:rPr lang="en-CA" b="0" u="none" dirty="0" smtClean="0"/>
              <a:t>Wrist</a:t>
            </a:r>
            <a:r>
              <a:rPr lang="en-CA" b="0" u="none" baseline="0" dirty="0" smtClean="0"/>
              <a:t> Strain</a:t>
            </a:r>
          </a:p>
          <a:p>
            <a:pPr>
              <a:spcBef>
                <a:spcPct val="0"/>
              </a:spcBef>
              <a:buFont typeface="Arial" pitchFamily="34" charset="0"/>
              <a:buChar char="•"/>
            </a:pPr>
            <a:r>
              <a:rPr lang="en-CA" b="0" u="none" baseline="0" dirty="0" smtClean="0"/>
              <a:t>Shoulder strain</a:t>
            </a:r>
          </a:p>
          <a:p>
            <a:pPr>
              <a:spcBef>
                <a:spcPct val="0"/>
              </a:spcBef>
              <a:buFont typeface="Arial" pitchFamily="34" charset="0"/>
              <a:buChar char="•"/>
            </a:pPr>
            <a:r>
              <a:rPr lang="en-CA" b="0" u="none" baseline="0" dirty="0" smtClean="0"/>
              <a:t>Back strain</a:t>
            </a:r>
            <a:endParaRPr lang="en-CA" b="0" u="none" dirty="0" smtClean="0"/>
          </a:p>
          <a:p>
            <a:pPr>
              <a:spcBef>
                <a:spcPct val="0"/>
              </a:spcBef>
              <a:buFontTx/>
              <a:buNone/>
            </a:pPr>
            <a:endParaRPr lang="en-CA" b="1" u="sng" dirty="0" smtClean="0"/>
          </a:p>
          <a:p>
            <a:pPr>
              <a:spcBef>
                <a:spcPct val="0"/>
              </a:spcBef>
            </a:pPr>
            <a:r>
              <a:rPr lang="en-CA" b="1" u="none" dirty="0" smtClean="0"/>
              <a:t>Segue</a:t>
            </a:r>
          </a:p>
          <a:p>
            <a:pPr>
              <a:spcBef>
                <a:spcPct val="0"/>
              </a:spcBef>
            </a:pPr>
            <a:r>
              <a:rPr lang="en-CA" b="0" u="none" dirty="0" smtClean="0"/>
              <a:t>Let’s talk about how to Control this hazard in our workplace</a:t>
            </a:r>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4A3B1F-F2A7-4955-9B32-020EDEE4865B}" type="slidenum">
              <a:rPr lang="en-CA"/>
              <a:pPr fontAlgn="base">
                <a:spcBef>
                  <a:spcPct val="0"/>
                </a:spcBef>
                <a:spcAft>
                  <a:spcPct val="0"/>
                </a:spcAft>
              </a:pPr>
              <a:t>19</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b="1" dirty="0" smtClean="0"/>
              <a:t>Explain</a:t>
            </a:r>
            <a:endParaRPr lang="en-CA" dirty="0" smtClean="0"/>
          </a:p>
          <a:p>
            <a:pPr>
              <a:spcBef>
                <a:spcPct val="0"/>
              </a:spcBef>
            </a:pPr>
            <a:r>
              <a:rPr lang="en-CA" dirty="0" smtClean="0"/>
              <a:t>Here are our learning objectives for this session.  By the end of this session you should be able to:</a:t>
            </a:r>
          </a:p>
          <a:p>
            <a:pPr>
              <a:spcBef>
                <a:spcPct val="0"/>
              </a:spcBef>
            </a:pPr>
            <a:endParaRPr lang="en-CA" dirty="0" smtClean="0"/>
          </a:p>
          <a:p>
            <a:pPr>
              <a:buFont typeface="Arial" pitchFamily="34" charset="0"/>
              <a:buChar char="•"/>
            </a:pPr>
            <a:r>
              <a:rPr lang="en-CA" sz="1200" dirty="0" smtClean="0"/>
              <a:t>Identify MSD hazards in a Greenhouse operation</a:t>
            </a:r>
          </a:p>
          <a:p>
            <a:pPr>
              <a:buFont typeface="Arial" pitchFamily="34" charset="0"/>
              <a:buChar char="•"/>
            </a:pPr>
            <a:r>
              <a:rPr lang="en-CA" sz="1200" dirty="0" smtClean="0"/>
              <a:t>Explain how to reduce the risk of getting hurt</a:t>
            </a:r>
          </a:p>
          <a:p>
            <a:pPr>
              <a:buFont typeface="Arial" pitchFamily="34" charset="0"/>
              <a:buChar char="•"/>
            </a:pPr>
            <a:r>
              <a:rPr lang="en-CA" sz="1200" dirty="0" smtClean="0"/>
              <a:t>Talk about where you can get help at work</a:t>
            </a:r>
          </a:p>
          <a:p>
            <a:pPr>
              <a:buFont typeface="Arial" pitchFamily="34" charset="0"/>
              <a:buChar char="•"/>
            </a:pPr>
            <a:r>
              <a:rPr lang="en-CA" sz="1200" dirty="0" smtClean="0"/>
              <a:t>Talk about what you will do to avoid an injury at work</a:t>
            </a:r>
          </a:p>
          <a:p>
            <a:pPr>
              <a:buFont typeface="Arial" pitchFamily="34" charset="0"/>
              <a:buChar char="•"/>
            </a:pPr>
            <a:endParaRPr lang="en-CA" dirty="0" smtClean="0"/>
          </a:p>
          <a:p>
            <a:pPr>
              <a:buFont typeface="Arial" pitchFamily="34" charset="0"/>
              <a:buChar char="•"/>
            </a:pPr>
            <a:endParaRPr lang="en-CA" dirty="0" smtClean="0"/>
          </a:p>
          <a:p>
            <a:pPr>
              <a:spcBef>
                <a:spcPct val="0"/>
              </a:spcBef>
            </a:pPr>
            <a:r>
              <a:rPr lang="en-CA" b="1" dirty="0" smtClean="0"/>
              <a:t>Ask Participants</a:t>
            </a:r>
            <a:endParaRPr lang="en-CA" dirty="0" smtClean="0"/>
          </a:p>
          <a:p>
            <a:pPr>
              <a:spcBef>
                <a:spcPct val="0"/>
              </a:spcBef>
            </a:pPr>
            <a:r>
              <a:rPr lang="en-CA" b="0" dirty="0" smtClean="0"/>
              <a:t>Is</a:t>
            </a:r>
            <a:r>
              <a:rPr lang="en-CA" b="0" baseline="0" dirty="0" smtClean="0"/>
              <a:t> there anyone who feels overwhelmed or unsure about the term “musculoskeletal disorders”? </a:t>
            </a:r>
          </a:p>
          <a:p>
            <a:pPr>
              <a:spcBef>
                <a:spcPct val="0"/>
              </a:spcBef>
            </a:pPr>
            <a:endParaRPr lang="en-CA" b="0" i="1" baseline="0" dirty="0" smtClean="0"/>
          </a:p>
          <a:p>
            <a:pPr>
              <a:spcBef>
                <a:spcPct val="0"/>
              </a:spcBef>
            </a:pPr>
            <a:r>
              <a:rPr lang="en-CA" b="0" i="1" baseline="0" dirty="0" smtClean="0"/>
              <a:t>If they are expressing concern explain that you would like to capture their concerns on a flipchart to ensure that they are addressed either through the presentation or through discussion. Explain  you will be going over the term in detail in the next section and encourage them to ask questions. </a:t>
            </a:r>
          </a:p>
          <a:p>
            <a:pPr>
              <a:spcBef>
                <a:spcPct val="0"/>
              </a:spcBef>
            </a:pPr>
            <a:endParaRPr lang="en-CA" b="0" i="1" baseline="0" dirty="0" smtClean="0"/>
          </a:p>
          <a:p>
            <a:pPr>
              <a:spcBef>
                <a:spcPct val="0"/>
              </a:spcBef>
            </a:pPr>
            <a:r>
              <a:rPr lang="en-CA" b="1" i="0" baseline="0" dirty="0" smtClean="0"/>
              <a:t>Take the time to make note of some of their concerns on a flip chart and segue into the next section Introduction to MSDs</a:t>
            </a:r>
          </a:p>
          <a:p>
            <a:pPr>
              <a:spcBef>
                <a:spcPct val="0"/>
              </a:spcBef>
            </a:pPr>
            <a:endParaRPr lang="en-CA" b="0" i="1" baseline="0" dirty="0" smtClean="0"/>
          </a:p>
          <a:p>
            <a:pPr>
              <a:spcBef>
                <a:spcPct val="0"/>
              </a:spcBef>
            </a:pPr>
            <a:endParaRPr lang="en-CA" dirty="0"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59214F-420D-4F8D-B73F-28E9E98FF5B2}" type="slidenum">
              <a:rPr lang="en-CA"/>
              <a:pPr fontAlgn="base">
                <a:spcBef>
                  <a:spcPct val="0"/>
                </a:spcBef>
                <a:spcAft>
                  <a:spcPct val="0"/>
                </a:spcAft>
              </a:pPr>
              <a:t>2</a:t>
            </a:fld>
            <a:endParaRPr lang="en-CA"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r>
              <a:rPr lang="en-CA" sz="1200" b="1" dirty="0" smtClean="0"/>
              <a:t>Ask</a:t>
            </a:r>
            <a:endParaRPr lang="en-CA" sz="1200" dirty="0" smtClean="0"/>
          </a:p>
          <a:p>
            <a:pPr>
              <a:spcBef>
                <a:spcPct val="0"/>
              </a:spcBef>
            </a:pPr>
            <a:r>
              <a:rPr lang="en-CA" sz="1200" dirty="0" smtClean="0"/>
              <a:t>What do you think the pictogram on the left of the screen is showing you?</a:t>
            </a:r>
          </a:p>
          <a:p>
            <a:pPr>
              <a:spcBef>
                <a:spcPct val="0"/>
              </a:spcBef>
            </a:pPr>
            <a:endParaRPr lang="en-CA" b="1" dirty="0" smtClean="0"/>
          </a:p>
          <a:p>
            <a:pPr>
              <a:spcBef>
                <a:spcPct val="0"/>
              </a:spcBef>
            </a:pPr>
            <a:r>
              <a:rPr lang="en-CA" sz="1200" i="1" dirty="0" smtClean="0"/>
              <a:t>What do you think the person in the picture is doing?</a:t>
            </a:r>
          </a:p>
          <a:p>
            <a:pPr marL="0" marR="0" indent="0" algn="l" defTabSz="457200" rtl="0" eaLnBrk="1" fontAlgn="auto" latinLnBrk="0" hangingPunct="1">
              <a:lnSpc>
                <a:spcPct val="100000"/>
              </a:lnSpc>
              <a:spcBef>
                <a:spcPct val="0"/>
              </a:spcBef>
              <a:spcAft>
                <a:spcPts val="0"/>
              </a:spcAft>
              <a:buClrTx/>
              <a:buSzTx/>
              <a:buFontTx/>
              <a:buNone/>
              <a:tabLst/>
              <a:defRPr/>
            </a:pPr>
            <a:r>
              <a:rPr lang="en-CA" sz="1200" dirty="0" smtClean="0"/>
              <a:t>Allow participants</a:t>
            </a:r>
            <a:r>
              <a:rPr lang="en-CA" sz="1200" baseline="0" dirty="0" smtClean="0"/>
              <a:t> to give feedback to what the person is doing in the picture.</a:t>
            </a:r>
          </a:p>
          <a:p>
            <a:pPr marL="0" marR="0" indent="0" algn="l" defTabSz="457200" rtl="0" eaLnBrk="1" fontAlgn="auto" latinLnBrk="0" hangingPunct="1">
              <a:lnSpc>
                <a:spcPct val="100000"/>
              </a:lnSpc>
              <a:spcBef>
                <a:spcPct val="0"/>
              </a:spcBef>
              <a:spcAft>
                <a:spcPts val="0"/>
              </a:spcAft>
              <a:buClrTx/>
              <a:buSzTx/>
              <a:buFontTx/>
              <a:buNone/>
              <a:tabLst/>
              <a:defRPr/>
            </a:pPr>
            <a:endParaRPr lang="en-CA" sz="1200" dirty="0" smtClean="0"/>
          </a:p>
          <a:p>
            <a:pPr marL="0" marR="0" indent="0" algn="l" defTabSz="457200" rtl="0" eaLnBrk="1" fontAlgn="auto" latinLnBrk="0" hangingPunct="1">
              <a:lnSpc>
                <a:spcPct val="100000"/>
              </a:lnSpc>
              <a:spcBef>
                <a:spcPct val="0"/>
              </a:spcBef>
              <a:spcAft>
                <a:spcPts val="0"/>
              </a:spcAft>
              <a:buClrTx/>
              <a:buSzTx/>
              <a:buFontTx/>
              <a:buNone/>
              <a:tabLst/>
              <a:defRPr/>
            </a:pPr>
            <a:r>
              <a:rPr lang="en-CA" sz="1200" dirty="0" smtClean="0"/>
              <a:t>What do you think the picture is telling us?</a:t>
            </a:r>
            <a:r>
              <a:rPr lang="en-CA" sz="1200" baseline="0" dirty="0" smtClean="0"/>
              <a:t> </a:t>
            </a:r>
            <a:endParaRPr lang="en-CA" sz="1200" dirty="0" smtClean="0"/>
          </a:p>
          <a:p>
            <a:pPr>
              <a:spcBef>
                <a:spcPct val="0"/>
              </a:spcBef>
            </a:pPr>
            <a:endParaRPr lang="en-CA" sz="1200" b="1" dirty="0" smtClean="0"/>
          </a:p>
          <a:p>
            <a:pPr>
              <a:spcBef>
                <a:spcPct val="0"/>
              </a:spcBef>
            </a:pPr>
            <a:r>
              <a:rPr lang="en-CA" sz="1200" b="1" dirty="0" smtClean="0"/>
              <a:t>Explain</a:t>
            </a:r>
          </a:p>
          <a:p>
            <a:pPr>
              <a:spcBef>
                <a:spcPct val="0"/>
              </a:spcBef>
            </a:pPr>
            <a:r>
              <a:rPr lang="en-CA" sz="1200" i="0" baseline="0" dirty="0" smtClean="0"/>
              <a:t>The pictogram is showing proper harvesting techniques</a:t>
            </a:r>
            <a:endParaRPr lang="en-CA" sz="1200" b="1" dirty="0" smtClean="0"/>
          </a:p>
          <a:p>
            <a:pPr>
              <a:spcBef>
                <a:spcPct val="0"/>
              </a:spcBef>
              <a:buFont typeface="Arial" pitchFamily="34" charset="0"/>
              <a:buChar char="•"/>
            </a:pPr>
            <a:r>
              <a:rPr lang="en-CA" b="0" u="none" dirty="0" smtClean="0"/>
              <a:t>Support</a:t>
            </a:r>
            <a:r>
              <a:rPr lang="en-CA" b="0" u="none" baseline="0" dirty="0" smtClean="0"/>
              <a:t> the hose by wrapping the hose over both wrist and arm</a:t>
            </a:r>
          </a:p>
          <a:p>
            <a:pPr>
              <a:spcBef>
                <a:spcPct val="0"/>
              </a:spcBef>
              <a:buFont typeface="Arial" pitchFamily="34" charset="0"/>
              <a:buChar char="•"/>
            </a:pPr>
            <a:r>
              <a:rPr lang="en-CA" b="0" u="none" baseline="0" dirty="0" smtClean="0"/>
              <a:t>Move body closer to the area needed to be watered (minimize back bending and shoulder reaching)</a:t>
            </a:r>
            <a:endParaRPr lang="en-CA" b="0" u="none" dirty="0" smtClean="0"/>
          </a:p>
          <a:p>
            <a:pPr>
              <a:spcBef>
                <a:spcPct val="0"/>
              </a:spcBef>
            </a:pPr>
            <a:endParaRPr lang="en-CA" b="1" u="sng" dirty="0" smtClean="0"/>
          </a:p>
          <a:p>
            <a:pPr>
              <a:spcBef>
                <a:spcPct val="0"/>
              </a:spcBef>
              <a:buFontTx/>
              <a:buChar char="-"/>
            </a:pPr>
            <a:r>
              <a:rPr lang="en-CA" sz="1200" b="1" dirty="0" smtClean="0"/>
              <a:t>Click to move to next slide</a:t>
            </a:r>
            <a:r>
              <a:rPr lang="en-CA" sz="1200" b="1" baseline="0" dirty="0" smtClean="0"/>
              <a:t> to continue</a:t>
            </a:r>
            <a:endParaRPr lang="en-CA" b="1" dirty="0" smtClean="0"/>
          </a:p>
          <a:p>
            <a:pPr>
              <a:spcBef>
                <a:spcPct val="0"/>
              </a:spcBef>
            </a:pPr>
            <a:endParaRPr lang="en-CA" b="0" u="none" dirty="0" smtClean="0"/>
          </a:p>
          <a:p>
            <a:pPr>
              <a:spcBef>
                <a:spcPct val="0"/>
              </a:spcBef>
            </a:pPr>
            <a:r>
              <a:rPr lang="en-CA" sz="1400" b="1" dirty="0" smtClean="0"/>
              <a:t>Pictogram although corrects many issues, however also introduces new strains and MSDs </a:t>
            </a:r>
          </a:p>
          <a:p>
            <a:pPr marL="285750" indent="-285750">
              <a:spcBef>
                <a:spcPct val="0"/>
              </a:spcBef>
              <a:buFontTx/>
              <a:buChar char="-"/>
            </a:pPr>
            <a:r>
              <a:rPr lang="en-CA" sz="1400" b="1" dirty="0" smtClean="0"/>
              <a:t>Awkward postures at the wrist with force/weight on the wrist</a:t>
            </a:r>
          </a:p>
          <a:p>
            <a:pPr marL="285750" indent="-285750">
              <a:spcBef>
                <a:spcPct val="0"/>
              </a:spcBef>
              <a:buFontTx/>
              <a:buChar char="-"/>
            </a:pPr>
            <a:r>
              <a:rPr lang="en-CA" sz="1400" b="1" dirty="0" smtClean="0"/>
              <a:t>Twisting </a:t>
            </a:r>
          </a:p>
          <a:p>
            <a:pPr marL="285750" indent="-285750">
              <a:spcBef>
                <a:spcPct val="0"/>
              </a:spcBef>
              <a:buFontTx/>
              <a:buChar char="-"/>
            </a:pPr>
            <a:r>
              <a:rPr lang="en-CA" sz="1400" b="1" dirty="0" smtClean="0"/>
              <a:t>Neck strain </a:t>
            </a:r>
            <a:endParaRPr lang="en-CA" sz="1400" b="1" dirty="0"/>
          </a:p>
          <a:p>
            <a:pPr>
              <a:spcBef>
                <a:spcPct val="0"/>
              </a:spcBef>
            </a:pPr>
            <a:endParaRPr lang="en-CA" b="0" u="none" dirty="0" smtClean="0"/>
          </a:p>
          <a:p>
            <a:pPr>
              <a:spcBef>
                <a:spcPct val="0"/>
              </a:spcBef>
            </a:pPr>
            <a:endParaRPr lang="en-CA" b="0" u="none"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4A3B1F-F2A7-4955-9B32-020EDEE4865B}" type="slidenum">
              <a:rPr lang="en-CA"/>
              <a:pPr fontAlgn="base">
                <a:spcBef>
                  <a:spcPct val="0"/>
                </a:spcBef>
                <a:spcAft>
                  <a:spcPct val="0"/>
                </a:spcAft>
              </a:pPr>
              <a:t>20</a:t>
            </a:fld>
            <a:endParaRPr lang="en-CA"/>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normAutofit fontScale="47500" lnSpcReduction="20000"/>
          </a:bodyPr>
          <a:lstStyle/>
          <a:p>
            <a:pPr>
              <a:spcBef>
                <a:spcPct val="0"/>
              </a:spcBef>
            </a:pPr>
            <a:r>
              <a:rPr lang="en-CA" b="1" dirty="0" smtClean="0"/>
              <a:t>Ask</a:t>
            </a:r>
            <a:endParaRPr lang="en-CA" dirty="0" smtClean="0"/>
          </a:p>
          <a:p>
            <a:pPr>
              <a:spcBef>
                <a:spcPct val="0"/>
              </a:spcBef>
            </a:pPr>
            <a:r>
              <a:rPr lang="en-CA" dirty="0" smtClean="0"/>
              <a:t>What do you think the pictogram on the left of the screen is showing you?</a:t>
            </a:r>
          </a:p>
          <a:p>
            <a:pPr>
              <a:spcBef>
                <a:spcPct val="0"/>
              </a:spcBef>
            </a:pPr>
            <a:endParaRPr lang="en-CA" dirty="0" smtClean="0"/>
          </a:p>
          <a:p>
            <a:pPr>
              <a:spcBef>
                <a:spcPct val="0"/>
              </a:spcBef>
            </a:pPr>
            <a:r>
              <a:rPr lang="en-CA" b="1" dirty="0" smtClean="0"/>
              <a:t>If they are reluctant to answer</a:t>
            </a:r>
            <a:r>
              <a:rPr lang="en-CA" b="1" baseline="0" dirty="0" smtClean="0"/>
              <a:t> b</a:t>
            </a:r>
            <a:r>
              <a:rPr lang="en-CA" b="1" dirty="0" smtClean="0"/>
              <a:t>reak the picture</a:t>
            </a:r>
            <a:r>
              <a:rPr lang="en-CA" b="1" baseline="0" dirty="0" smtClean="0"/>
              <a:t> down with them as follows</a:t>
            </a:r>
          </a:p>
          <a:p>
            <a:pPr>
              <a:spcBef>
                <a:spcPct val="0"/>
              </a:spcBef>
            </a:pPr>
            <a:endParaRPr lang="en-CA" b="1" baseline="0" dirty="0" smtClean="0"/>
          </a:p>
          <a:p>
            <a:pPr>
              <a:spcBef>
                <a:spcPct val="0"/>
              </a:spcBef>
            </a:pPr>
            <a:r>
              <a:rPr lang="en-CA" b="1" i="1" dirty="0" smtClean="0"/>
              <a:t>What is the yellow triangle telling us?</a:t>
            </a:r>
          </a:p>
          <a:p>
            <a:pPr>
              <a:spcBef>
                <a:spcPct val="0"/>
              </a:spcBef>
            </a:pPr>
            <a:r>
              <a:rPr lang="en-CA" dirty="0" smtClean="0"/>
              <a:t>Again, the yellow triangle tells us that this is a hazard. It is something</a:t>
            </a:r>
            <a:r>
              <a:rPr lang="en-CA" baseline="0" dirty="0" smtClean="0"/>
              <a:t> that we should be careful about</a:t>
            </a:r>
            <a:r>
              <a:rPr lang="en-CA" dirty="0" smtClean="0"/>
              <a:t>.</a:t>
            </a:r>
          </a:p>
          <a:p>
            <a:pPr>
              <a:spcBef>
                <a:spcPct val="0"/>
              </a:spcBef>
            </a:pPr>
            <a:endParaRPr lang="en-CA" dirty="0" smtClean="0"/>
          </a:p>
          <a:p>
            <a:pPr>
              <a:spcBef>
                <a:spcPct val="0"/>
              </a:spcBef>
            </a:pPr>
            <a:r>
              <a:rPr lang="en-CA" b="1" i="1" dirty="0" smtClean="0"/>
              <a:t>What do you think the stars on the shoulder and hip/lower back are</a:t>
            </a:r>
            <a:r>
              <a:rPr lang="en-CA" b="1" i="1" baseline="0" dirty="0" smtClean="0"/>
              <a:t> </a:t>
            </a:r>
            <a:r>
              <a:rPr lang="en-CA" b="1" i="1" dirty="0" smtClean="0"/>
              <a:t>telling you?</a:t>
            </a:r>
          </a:p>
          <a:p>
            <a:pPr>
              <a:spcBef>
                <a:spcPct val="0"/>
              </a:spcBef>
            </a:pPr>
            <a:r>
              <a:rPr lang="en-CA" dirty="0" smtClean="0"/>
              <a:t>The star (point</a:t>
            </a:r>
            <a:r>
              <a:rPr lang="en-CA" baseline="0" dirty="0" smtClean="0"/>
              <a:t> to the star on the shoulder and hip/lower back) </a:t>
            </a:r>
            <a:r>
              <a:rPr lang="en-CA" dirty="0" smtClean="0"/>
              <a:t>shows where you could feel pain,</a:t>
            </a:r>
            <a:r>
              <a:rPr lang="en-CA" baseline="0" dirty="0" smtClean="0"/>
              <a:t> or discomfort. </a:t>
            </a:r>
            <a:endParaRPr lang="en-CA" dirty="0" smtClean="0"/>
          </a:p>
          <a:p>
            <a:pPr>
              <a:spcBef>
                <a:spcPct val="0"/>
              </a:spcBef>
            </a:pPr>
            <a:endParaRPr lang="en-CA" b="1" dirty="0" smtClean="0"/>
          </a:p>
          <a:p>
            <a:pPr>
              <a:spcBef>
                <a:spcPct val="0"/>
              </a:spcBef>
            </a:pPr>
            <a:r>
              <a:rPr lang="en-CA" b="1" dirty="0" smtClean="0"/>
              <a:t>Ask</a:t>
            </a:r>
          </a:p>
          <a:p>
            <a:pPr>
              <a:spcBef>
                <a:spcPct val="0"/>
              </a:spcBef>
            </a:pPr>
            <a:r>
              <a:rPr lang="en-CA" dirty="0" smtClean="0"/>
              <a:t>What do you think the hazards are related to harvesting the product in your workplace?</a:t>
            </a:r>
          </a:p>
          <a:p>
            <a:pPr>
              <a:spcBef>
                <a:spcPct val="0"/>
              </a:spcBef>
            </a:pPr>
            <a:endParaRPr lang="en-CA" b="1" dirty="0" smtClean="0"/>
          </a:p>
          <a:p>
            <a:pPr>
              <a:spcBef>
                <a:spcPct val="0"/>
              </a:spcBef>
            </a:pPr>
            <a:r>
              <a:rPr lang="en-CA" b="1" dirty="0" smtClean="0"/>
              <a:t>Explain (click to reveal points)</a:t>
            </a:r>
          </a:p>
          <a:p>
            <a:pPr>
              <a:spcBef>
                <a:spcPct val="0"/>
              </a:spcBef>
            </a:pPr>
            <a:r>
              <a:rPr lang="en-CA" u="sng" dirty="0" smtClean="0"/>
              <a:t>Hazards/Risks/Things to avoid:</a:t>
            </a: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Awkward postures at the wrist, shoulders, lower back and hip</a:t>
            </a:r>
            <a:r>
              <a:rPr lang="en-CA" sz="2300" baseline="0" dirty="0" smtClean="0">
                <a:solidFill>
                  <a:srgbClr val="211B5C"/>
                </a:solidFill>
              </a:rPr>
              <a:t> </a:t>
            </a:r>
            <a:r>
              <a:rPr lang="en-CA" sz="2300" dirty="0" smtClean="0">
                <a:solidFill>
                  <a:srgbClr val="FF0000"/>
                </a:solidFill>
              </a:rPr>
              <a:t>(twisting/bending) </a:t>
            </a:r>
            <a:endParaRPr lang="en-CA" sz="2300" dirty="0" smtClean="0">
              <a:solidFill>
                <a:schemeClr val="tx1"/>
              </a:solidFill>
            </a:endParaRP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Awkward postures</a:t>
            </a:r>
            <a:r>
              <a:rPr lang="en-CA" sz="2300" baseline="0" dirty="0" smtClean="0">
                <a:solidFill>
                  <a:srgbClr val="211B5C"/>
                </a:solidFill>
              </a:rPr>
              <a:t> r</a:t>
            </a:r>
            <a:r>
              <a:rPr lang="en-CA" sz="2300" dirty="0" smtClean="0">
                <a:solidFill>
                  <a:srgbClr val="211B5C"/>
                </a:solidFill>
              </a:rPr>
              <a:t>eaching forward towards the work table</a:t>
            </a: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Twisting between working stations</a:t>
            </a: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Static</a:t>
            </a:r>
            <a:r>
              <a:rPr lang="en-CA" sz="2300" baseline="0" dirty="0" smtClean="0">
                <a:solidFill>
                  <a:srgbClr val="211B5C"/>
                </a:solidFill>
              </a:rPr>
              <a:t> posture of standing in one place places strain on the knees</a:t>
            </a:r>
            <a:endParaRPr lang="en-CA" sz="2300" dirty="0" smtClean="0">
              <a:solidFill>
                <a:srgbClr val="211B5C"/>
              </a:solidFill>
            </a:endParaRPr>
          </a:p>
          <a:p>
            <a:pPr marL="0" marR="0" lvl="1" indent="0" algn="l" defTabSz="457200" rtl="0" eaLnBrk="1" fontAlgn="auto" latinLnBrk="0" hangingPunct="1">
              <a:lnSpc>
                <a:spcPct val="100000"/>
              </a:lnSpc>
              <a:spcBef>
                <a:spcPct val="0"/>
              </a:spcBef>
              <a:spcAft>
                <a:spcPts val="0"/>
              </a:spcAft>
              <a:buClrTx/>
              <a:buSzTx/>
              <a:buFontTx/>
              <a:buChar char="-"/>
              <a:tabLst/>
              <a:defRPr/>
            </a:pPr>
            <a:r>
              <a:rPr lang="en-CA" sz="2300" dirty="0" smtClean="0">
                <a:solidFill>
                  <a:srgbClr val="211B5C"/>
                </a:solidFill>
              </a:rPr>
              <a:t>Repetition without a break</a:t>
            </a:r>
            <a:r>
              <a:rPr lang="en-CA" sz="2300" baseline="0" dirty="0" smtClean="0">
                <a:solidFill>
                  <a:srgbClr val="211B5C"/>
                </a:solidFill>
              </a:rPr>
              <a:t> </a:t>
            </a:r>
            <a:r>
              <a:rPr lang="en-CA" sz="2300" dirty="0" smtClean="0"/>
              <a:t>(no breaks)</a:t>
            </a:r>
          </a:p>
          <a:p>
            <a:pPr marL="0" marR="0" lvl="1" indent="0" algn="l" defTabSz="457200" rtl="0" eaLnBrk="1" fontAlgn="auto" latinLnBrk="0" hangingPunct="1">
              <a:lnSpc>
                <a:spcPct val="100000"/>
              </a:lnSpc>
              <a:spcBef>
                <a:spcPct val="0"/>
              </a:spcBef>
              <a:spcAft>
                <a:spcPts val="0"/>
              </a:spcAft>
              <a:buClrTx/>
              <a:buSzTx/>
              <a:buFontTx/>
              <a:buChar char="-"/>
              <a:tabLst/>
              <a:defRPr/>
            </a:pPr>
            <a:endParaRPr lang="en-CA" sz="2300" dirty="0" smtClean="0"/>
          </a:p>
          <a:p>
            <a:pPr>
              <a:spcBef>
                <a:spcPct val="0"/>
              </a:spcBef>
            </a:pPr>
            <a:r>
              <a:rPr lang="en-CA" sz="2300" b="1" dirty="0" smtClean="0"/>
              <a:t>Ask</a:t>
            </a:r>
          </a:p>
          <a:p>
            <a:pPr>
              <a:spcBef>
                <a:spcPct val="0"/>
              </a:spcBef>
            </a:pPr>
            <a:r>
              <a:rPr lang="en-CA" sz="2300" dirty="0" smtClean="0"/>
              <a:t>What are the areas</a:t>
            </a:r>
            <a:r>
              <a:rPr lang="en-CA" sz="2300" baseline="0" dirty="0" smtClean="0"/>
              <a:t> of possible injuries, when </a:t>
            </a:r>
            <a:r>
              <a:rPr lang="en-CA" sz="2300" baseline="0" dirty="0" err="1" smtClean="0"/>
              <a:t>sleeving</a:t>
            </a:r>
            <a:r>
              <a:rPr lang="en-CA" sz="2300" baseline="0" dirty="0" smtClean="0"/>
              <a:t> </a:t>
            </a:r>
            <a:r>
              <a:rPr lang="en-CA" sz="2300" baseline="0" dirty="0" smtClean="0"/>
              <a:t>incorrectly?</a:t>
            </a:r>
            <a:endParaRPr lang="en-CA" sz="2300" dirty="0" smtClean="0"/>
          </a:p>
          <a:p>
            <a:pPr>
              <a:spcBef>
                <a:spcPct val="0"/>
              </a:spcBef>
            </a:pPr>
            <a:endParaRPr lang="en-CA" sz="2300" dirty="0" smtClean="0"/>
          </a:p>
          <a:p>
            <a:pPr>
              <a:spcBef>
                <a:spcPct val="0"/>
              </a:spcBef>
              <a:buFontTx/>
              <a:buNone/>
            </a:pPr>
            <a:r>
              <a:rPr lang="en-CA" sz="2300" b="1" dirty="0" smtClean="0"/>
              <a:t>Explain possible injuries that could occur</a:t>
            </a:r>
            <a:endParaRPr lang="en-CA" sz="2300" b="1" baseline="0" dirty="0" smtClean="0"/>
          </a:p>
          <a:p>
            <a:pPr lvl="0">
              <a:buFont typeface="Arial" pitchFamily="34" charset="0"/>
              <a:buChar char="•"/>
            </a:pPr>
            <a:r>
              <a:rPr lang="en-CA" sz="2300" dirty="0" smtClean="0">
                <a:solidFill>
                  <a:schemeClr val="tx1"/>
                </a:solidFill>
              </a:rPr>
              <a:t>Shoulder Strain</a:t>
            </a:r>
          </a:p>
          <a:p>
            <a:pPr lvl="1">
              <a:buFont typeface="Arial" pitchFamily="34" charset="0"/>
              <a:buChar char="•"/>
            </a:pPr>
            <a:r>
              <a:rPr lang="en-CA" sz="2300" dirty="0" smtClean="0">
                <a:solidFill>
                  <a:schemeClr val="tx1"/>
                </a:solidFill>
              </a:rPr>
              <a:t>Muscle</a:t>
            </a:r>
            <a:r>
              <a:rPr lang="en-CA" sz="2300" baseline="0" dirty="0" smtClean="0">
                <a:solidFill>
                  <a:schemeClr val="tx1"/>
                </a:solidFill>
              </a:rPr>
              <a:t>/tendon strain and ligament sprain</a:t>
            </a:r>
          </a:p>
          <a:p>
            <a:pPr lvl="1">
              <a:buFont typeface="Arial" pitchFamily="34" charset="0"/>
              <a:buChar char="•"/>
            </a:pPr>
            <a:r>
              <a:rPr lang="en-CA" sz="2300" baseline="0" dirty="0" smtClean="0">
                <a:solidFill>
                  <a:schemeClr val="tx1"/>
                </a:solidFill>
              </a:rPr>
              <a:t>Tendonitis (rotary cuff)</a:t>
            </a:r>
          </a:p>
          <a:p>
            <a:pPr lvl="1">
              <a:buFont typeface="Arial" pitchFamily="34" charset="0"/>
              <a:buChar char="•"/>
            </a:pPr>
            <a:r>
              <a:rPr lang="en-CA" sz="2300" baseline="0" dirty="0" smtClean="0">
                <a:solidFill>
                  <a:schemeClr val="tx1"/>
                </a:solidFill>
              </a:rPr>
              <a:t>Bursitis at the shoulder</a:t>
            </a:r>
          </a:p>
          <a:p>
            <a:pPr lvl="0">
              <a:buFont typeface="Arial" pitchFamily="34" charset="0"/>
              <a:buChar char="•"/>
            </a:pPr>
            <a:r>
              <a:rPr lang="en-CA" sz="2300" baseline="0" dirty="0" smtClean="0">
                <a:solidFill>
                  <a:schemeClr val="tx1"/>
                </a:solidFill>
              </a:rPr>
              <a:t>Back Strain</a:t>
            </a:r>
          </a:p>
          <a:p>
            <a:pPr lvl="1">
              <a:buFont typeface="Arial" pitchFamily="34" charset="0"/>
              <a:buChar char="•"/>
            </a:pPr>
            <a:r>
              <a:rPr lang="en-CA" sz="2300" baseline="0" dirty="0" smtClean="0">
                <a:solidFill>
                  <a:schemeClr val="tx1"/>
                </a:solidFill>
              </a:rPr>
              <a:t>Herniated or compressed discs</a:t>
            </a:r>
          </a:p>
          <a:p>
            <a:pPr lvl="1">
              <a:buFont typeface="Arial" pitchFamily="34" charset="0"/>
              <a:buChar char="•"/>
            </a:pPr>
            <a:r>
              <a:rPr lang="en-CA" sz="2300" baseline="0" dirty="0" smtClean="0">
                <a:solidFill>
                  <a:schemeClr val="tx1"/>
                </a:solidFill>
              </a:rPr>
              <a:t>Muscle/tendon strains</a:t>
            </a:r>
            <a:endParaRPr lang="en-CA" sz="2300" dirty="0" smtClean="0">
              <a:solidFill>
                <a:schemeClr val="tx1"/>
              </a:solidFill>
            </a:endParaRPr>
          </a:p>
          <a:p>
            <a:pPr>
              <a:spcBef>
                <a:spcPct val="0"/>
              </a:spcBef>
              <a:buFont typeface="Arial" pitchFamily="34" charset="0"/>
              <a:buChar char="•"/>
            </a:pPr>
            <a:r>
              <a:rPr lang="en-CA" sz="2300" b="0" baseline="0" dirty="0" smtClean="0"/>
              <a:t>Wrist Strain</a:t>
            </a:r>
          </a:p>
          <a:p>
            <a:pPr>
              <a:spcBef>
                <a:spcPct val="0"/>
              </a:spcBef>
              <a:buFont typeface="Arial" pitchFamily="34" charset="0"/>
              <a:buChar char="•"/>
            </a:pPr>
            <a:r>
              <a:rPr lang="en-CA" sz="2300" b="0" baseline="0" dirty="0" smtClean="0"/>
              <a:t>Knee Strain</a:t>
            </a:r>
          </a:p>
          <a:p>
            <a:pPr>
              <a:spcBef>
                <a:spcPct val="0"/>
              </a:spcBef>
              <a:buFont typeface="Arial" pitchFamily="34" charset="0"/>
              <a:buChar char="•"/>
            </a:pPr>
            <a:endParaRPr lang="en-CA" b="1" baseline="0" dirty="0" smtClean="0"/>
          </a:p>
          <a:p>
            <a:pPr>
              <a:spcBef>
                <a:spcPct val="0"/>
              </a:spcBef>
            </a:pPr>
            <a:r>
              <a:rPr lang="en-CA" b="1" u="none" dirty="0" smtClean="0"/>
              <a:t>Segue</a:t>
            </a:r>
          </a:p>
          <a:p>
            <a:pPr>
              <a:spcBef>
                <a:spcPct val="0"/>
              </a:spcBef>
            </a:pPr>
            <a:r>
              <a:rPr lang="en-CA" b="0" u="none" dirty="0" smtClean="0"/>
              <a:t>Let’s talk about how to Control this hazard in our workplace</a:t>
            </a:r>
            <a:endParaRPr lang="en-CA" sz="1200" dirty="0" smtClean="0"/>
          </a:p>
          <a:p>
            <a:pPr>
              <a:spcBef>
                <a:spcPct val="0"/>
              </a:spcBef>
            </a:pPr>
            <a:endParaRPr lang="en-CA" b="0" u="none"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4A3B1F-F2A7-4955-9B32-020EDEE4865B}" type="slidenum">
              <a:rPr lang="en-CA"/>
              <a:pPr fontAlgn="base">
                <a:spcBef>
                  <a:spcPct val="0"/>
                </a:spcBef>
                <a:spcAft>
                  <a:spcPct val="0"/>
                </a:spcAft>
              </a:pPr>
              <a:t>21</a:t>
            </a:fld>
            <a:endParaRPr lang="en-CA"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sz="1200" b="1" dirty="0" smtClean="0"/>
              <a:t>Ask</a:t>
            </a:r>
            <a:endParaRPr lang="en-CA" sz="1200" dirty="0" smtClean="0"/>
          </a:p>
          <a:p>
            <a:pPr>
              <a:spcBef>
                <a:spcPct val="0"/>
              </a:spcBef>
            </a:pPr>
            <a:r>
              <a:rPr lang="en-CA" sz="1200" dirty="0" smtClean="0"/>
              <a:t>What do you think the pictogram on the left of the screen is showing you?</a:t>
            </a:r>
          </a:p>
          <a:p>
            <a:pPr>
              <a:spcBef>
                <a:spcPct val="0"/>
              </a:spcBef>
            </a:pPr>
            <a:endParaRPr lang="en-CA" sz="1200" dirty="0" smtClean="0"/>
          </a:p>
          <a:p>
            <a:pPr>
              <a:spcBef>
                <a:spcPct val="0"/>
              </a:spcBef>
            </a:pPr>
            <a:r>
              <a:rPr lang="en-CA" sz="1200" b="1" dirty="0" smtClean="0"/>
              <a:t>If they are reluctant to answer</a:t>
            </a:r>
            <a:r>
              <a:rPr lang="en-CA" sz="1200" b="1" baseline="0" dirty="0" smtClean="0"/>
              <a:t> b</a:t>
            </a:r>
            <a:r>
              <a:rPr lang="en-CA" sz="1200" b="1" dirty="0" smtClean="0"/>
              <a:t>reak the picture</a:t>
            </a:r>
            <a:r>
              <a:rPr lang="en-CA" sz="1200" b="1" baseline="0" dirty="0" smtClean="0"/>
              <a:t> down with them</a:t>
            </a:r>
          </a:p>
          <a:p>
            <a:pPr>
              <a:spcBef>
                <a:spcPct val="0"/>
              </a:spcBef>
            </a:pPr>
            <a:r>
              <a:rPr lang="en-CA" sz="1200" i="1" dirty="0" smtClean="0"/>
              <a:t>What is the green square</a:t>
            </a:r>
            <a:r>
              <a:rPr lang="en-CA" sz="1200" i="1" baseline="0" dirty="0" smtClean="0"/>
              <a:t> </a:t>
            </a:r>
            <a:r>
              <a:rPr lang="en-CA" sz="1200" i="1" dirty="0" smtClean="0"/>
              <a:t>telling us?</a:t>
            </a:r>
          </a:p>
          <a:p>
            <a:pPr>
              <a:spcBef>
                <a:spcPct val="0"/>
              </a:spcBef>
            </a:pPr>
            <a:r>
              <a:rPr lang="en-CA" sz="1200" dirty="0" smtClean="0"/>
              <a:t>Again, the green square tells us that this is a control.  It is something</a:t>
            </a:r>
            <a:r>
              <a:rPr lang="en-CA" sz="1200" baseline="0" dirty="0" smtClean="0"/>
              <a:t> that we should be doing carefully or correctly</a:t>
            </a:r>
            <a:r>
              <a:rPr lang="en-CA" sz="1200" dirty="0" smtClean="0"/>
              <a:t>.</a:t>
            </a:r>
          </a:p>
          <a:p>
            <a:pPr>
              <a:spcBef>
                <a:spcPct val="0"/>
              </a:spcBef>
            </a:pPr>
            <a:endParaRPr lang="en-CA" sz="1200" i="1" dirty="0" smtClean="0"/>
          </a:p>
          <a:p>
            <a:pPr>
              <a:spcBef>
                <a:spcPct val="0"/>
              </a:spcBef>
            </a:pPr>
            <a:r>
              <a:rPr lang="en-CA" sz="1200" i="1" dirty="0" smtClean="0"/>
              <a:t>What do you think the person in the picture is doing?</a:t>
            </a:r>
          </a:p>
          <a:p>
            <a:pPr marL="0" marR="0" indent="0" algn="l" defTabSz="457200" rtl="0" eaLnBrk="1" fontAlgn="auto" latinLnBrk="0" hangingPunct="1">
              <a:lnSpc>
                <a:spcPct val="100000"/>
              </a:lnSpc>
              <a:spcBef>
                <a:spcPct val="0"/>
              </a:spcBef>
              <a:spcAft>
                <a:spcPts val="0"/>
              </a:spcAft>
              <a:buClrTx/>
              <a:buSzTx/>
              <a:buFontTx/>
              <a:buNone/>
              <a:tabLst/>
              <a:defRPr/>
            </a:pPr>
            <a:r>
              <a:rPr lang="en-CA" sz="1200" dirty="0" smtClean="0"/>
              <a:t>Allow participants</a:t>
            </a:r>
            <a:r>
              <a:rPr lang="en-CA" sz="1200" baseline="0" dirty="0" smtClean="0"/>
              <a:t> to give feedback to what the person is doing in the picture.</a:t>
            </a:r>
          </a:p>
          <a:p>
            <a:pPr marL="0" marR="0" indent="0" algn="l" defTabSz="457200" rtl="0" eaLnBrk="1" fontAlgn="auto" latinLnBrk="0" hangingPunct="1">
              <a:lnSpc>
                <a:spcPct val="100000"/>
              </a:lnSpc>
              <a:spcBef>
                <a:spcPct val="0"/>
              </a:spcBef>
              <a:spcAft>
                <a:spcPts val="0"/>
              </a:spcAft>
              <a:buClrTx/>
              <a:buSzTx/>
              <a:buFontTx/>
              <a:buNone/>
              <a:tabLst/>
              <a:defRPr/>
            </a:pPr>
            <a:endParaRPr lang="en-CA" sz="1200" dirty="0" smtClean="0"/>
          </a:p>
          <a:p>
            <a:pPr marL="0" marR="0" indent="0" algn="l" defTabSz="457200" rtl="0" eaLnBrk="1" fontAlgn="auto" latinLnBrk="0" hangingPunct="1">
              <a:lnSpc>
                <a:spcPct val="100000"/>
              </a:lnSpc>
              <a:spcBef>
                <a:spcPct val="0"/>
              </a:spcBef>
              <a:spcAft>
                <a:spcPts val="0"/>
              </a:spcAft>
              <a:buClrTx/>
              <a:buSzTx/>
              <a:buFontTx/>
              <a:buNone/>
              <a:tabLst/>
              <a:defRPr/>
            </a:pPr>
            <a:r>
              <a:rPr lang="en-CA" sz="1200" dirty="0" smtClean="0"/>
              <a:t>What do you think the picture is telling us?</a:t>
            </a:r>
            <a:r>
              <a:rPr lang="en-CA" sz="1200" baseline="0" dirty="0" smtClean="0"/>
              <a:t> </a:t>
            </a:r>
            <a:endParaRPr lang="en-CA" sz="1200" dirty="0" smtClean="0"/>
          </a:p>
          <a:p>
            <a:pPr>
              <a:spcBef>
                <a:spcPct val="0"/>
              </a:spcBef>
            </a:pPr>
            <a:endParaRPr lang="en-CA" sz="1200" b="1" dirty="0" smtClean="0"/>
          </a:p>
          <a:p>
            <a:pPr>
              <a:spcBef>
                <a:spcPct val="0"/>
              </a:spcBef>
            </a:pPr>
            <a:r>
              <a:rPr lang="en-CA" sz="1200" b="1" dirty="0" smtClean="0"/>
              <a:t>Explain</a:t>
            </a:r>
          </a:p>
          <a:p>
            <a:pPr>
              <a:spcBef>
                <a:spcPct val="0"/>
              </a:spcBef>
            </a:pPr>
            <a:r>
              <a:rPr lang="en-CA" sz="1200" i="0" baseline="0" dirty="0" smtClean="0"/>
              <a:t>The pictogram is showing proper </a:t>
            </a:r>
            <a:r>
              <a:rPr lang="en-CA" smtClean="0"/>
              <a:t>sleevin</a:t>
            </a:r>
            <a:r>
              <a:rPr lang="en-CA" sz="1200" i="0" baseline="0" smtClean="0"/>
              <a:t>g</a:t>
            </a:r>
            <a:r>
              <a:rPr lang="en-CA" sz="1200" i="0" baseline="0" dirty="0" smtClean="0"/>
              <a:t> </a:t>
            </a:r>
            <a:r>
              <a:rPr lang="en-CA" sz="1200" i="0" baseline="0" dirty="0" smtClean="0"/>
              <a:t>techniques</a:t>
            </a:r>
            <a:endParaRPr lang="en-CA" sz="1200" b="1" dirty="0" smtClean="0"/>
          </a:p>
          <a:p>
            <a:pPr>
              <a:spcBef>
                <a:spcPct val="0"/>
              </a:spcBef>
              <a:buFont typeface="Arial" pitchFamily="34" charset="0"/>
              <a:buChar char="•"/>
            </a:pPr>
            <a:r>
              <a:rPr lang="en-CA" b="0" u="none" dirty="0" smtClean="0"/>
              <a:t>Minimized shoulder reaching</a:t>
            </a:r>
            <a:r>
              <a:rPr lang="en-CA" b="0" u="none" baseline="0" dirty="0" smtClean="0"/>
              <a:t> and back bending by moving body closer to the table</a:t>
            </a:r>
          </a:p>
          <a:p>
            <a:pPr>
              <a:spcBef>
                <a:spcPct val="0"/>
              </a:spcBef>
              <a:buFont typeface="Arial" pitchFamily="34" charset="0"/>
              <a:buChar char="•"/>
            </a:pPr>
            <a:r>
              <a:rPr lang="en-CA" b="0" u="none" baseline="0" dirty="0" smtClean="0"/>
              <a:t>Elimination of twisting be facing body towards work by moving feet</a:t>
            </a:r>
          </a:p>
          <a:p>
            <a:pPr>
              <a:spcBef>
                <a:spcPct val="0"/>
              </a:spcBef>
              <a:buFont typeface="Arial" pitchFamily="34" charset="0"/>
              <a:buChar char="•"/>
            </a:pPr>
            <a:r>
              <a:rPr lang="en-CA" b="0" u="none" baseline="0" dirty="0" smtClean="0"/>
              <a:t>Minimized awkward posture at the wrist by moving the body closer to the work table</a:t>
            </a:r>
          </a:p>
          <a:p>
            <a:pPr>
              <a:spcBef>
                <a:spcPct val="0"/>
              </a:spcBef>
              <a:buFont typeface="Arial" pitchFamily="34" charset="0"/>
              <a:buChar char="•"/>
            </a:pPr>
            <a:r>
              <a:rPr lang="en-CA" b="0" u="none" baseline="0" dirty="0" smtClean="0"/>
              <a:t>Minimize pressure on the knees by standing with a slight knee bend.</a:t>
            </a:r>
          </a:p>
          <a:p>
            <a:pPr>
              <a:spcBef>
                <a:spcPct val="0"/>
              </a:spcBef>
              <a:buFont typeface="Arial" pitchFamily="34" charset="0"/>
              <a:buChar char="•"/>
            </a:pPr>
            <a:endParaRPr lang="en-CA" b="0" u="none" dirty="0" smtClean="0"/>
          </a:p>
          <a:p>
            <a:pPr>
              <a:spcBef>
                <a:spcPct val="0"/>
              </a:spcBef>
              <a:buFontTx/>
              <a:buChar char="-"/>
            </a:pPr>
            <a:r>
              <a:rPr lang="en-CA" sz="1200" b="1" dirty="0" smtClean="0"/>
              <a:t>Click to move to next slide</a:t>
            </a:r>
            <a:r>
              <a:rPr lang="en-CA" sz="1200" b="1" baseline="0" dirty="0" smtClean="0"/>
              <a:t> to continue</a:t>
            </a:r>
            <a:endParaRPr lang="en-CA" b="1" dirty="0" smtClean="0"/>
          </a:p>
          <a:p>
            <a:pPr>
              <a:spcBef>
                <a:spcPct val="0"/>
              </a:spcBef>
            </a:pPr>
            <a:endParaRPr lang="en-CA" b="0" u="none"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4A3B1F-F2A7-4955-9B32-020EDEE4865B}" type="slidenum">
              <a:rPr lang="en-CA"/>
              <a:pPr fontAlgn="base">
                <a:spcBef>
                  <a:spcPct val="0"/>
                </a:spcBef>
                <a:spcAft>
                  <a:spcPct val="0"/>
                </a:spcAft>
              </a:pPr>
              <a:t>22</a:t>
            </a:fld>
            <a:endParaRPr lang="en-CA"/>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normAutofit fontScale="62500" lnSpcReduction="20000"/>
          </a:bodyPr>
          <a:lstStyle/>
          <a:p>
            <a:pPr>
              <a:spcBef>
                <a:spcPct val="0"/>
              </a:spcBef>
            </a:pPr>
            <a:r>
              <a:rPr lang="en-CA" b="1" dirty="0" smtClean="0"/>
              <a:t>Ask</a:t>
            </a:r>
            <a:endParaRPr lang="en-CA" dirty="0" smtClean="0"/>
          </a:p>
          <a:p>
            <a:pPr>
              <a:spcBef>
                <a:spcPct val="0"/>
              </a:spcBef>
            </a:pPr>
            <a:r>
              <a:rPr lang="en-CA" dirty="0" smtClean="0"/>
              <a:t>What do you think the pictogram on the left of the screen is showing you?</a:t>
            </a:r>
          </a:p>
          <a:p>
            <a:pPr>
              <a:spcBef>
                <a:spcPct val="0"/>
              </a:spcBef>
            </a:pPr>
            <a:endParaRPr lang="en-CA" sz="1100" dirty="0" smtClean="0"/>
          </a:p>
          <a:p>
            <a:pPr>
              <a:spcBef>
                <a:spcPct val="0"/>
              </a:spcBef>
            </a:pPr>
            <a:r>
              <a:rPr lang="en-CA" b="1" dirty="0" smtClean="0"/>
              <a:t>If they are reluctant to answer</a:t>
            </a:r>
            <a:r>
              <a:rPr lang="en-CA" b="1" baseline="0" dirty="0" smtClean="0"/>
              <a:t> b</a:t>
            </a:r>
            <a:r>
              <a:rPr lang="en-CA" b="1" dirty="0" smtClean="0"/>
              <a:t>reak the picture</a:t>
            </a:r>
            <a:r>
              <a:rPr lang="en-CA" b="1" baseline="0" dirty="0" smtClean="0"/>
              <a:t> down with them</a:t>
            </a:r>
          </a:p>
          <a:p>
            <a:pPr>
              <a:spcBef>
                <a:spcPct val="0"/>
              </a:spcBef>
            </a:pPr>
            <a:r>
              <a:rPr lang="en-CA" i="1" dirty="0" smtClean="0"/>
              <a:t>What is the yellow triangle telling us?</a:t>
            </a:r>
          </a:p>
          <a:p>
            <a:pPr>
              <a:spcBef>
                <a:spcPct val="0"/>
              </a:spcBef>
            </a:pPr>
            <a:r>
              <a:rPr lang="en-CA" dirty="0" smtClean="0"/>
              <a:t>Again, the yellow triangle tells us that this is a hazard. It is something</a:t>
            </a:r>
            <a:r>
              <a:rPr lang="en-CA" baseline="0" dirty="0" smtClean="0"/>
              <a:t> that we should be careful about</a:t>
            </a:r>
            <a:r>
              <a:rPr lang="en-CA" dirty="0" smtClean="0"/>
              <a:t>.</a:t>
            </a:r>
          </a:p>
          <a:p>
            <a:pPr>
              <a:spcBef>
                <a:spcPct val="0"/>
              </a:spcBef>
            </a:pPr>
            <a:endParaRPr lang="en-CA" i="1" dirty="0" smtClean="0"/>
          </a:p>
          <a:p>
            <a:pPr>
              <a:spcBef>
                <a:spcPct val="0"/>
              </a:spcBef>
            </a:pPr>
            <a:r>
              <a:rPr lang="en-CA" i="1" dirty="0" smtClean="0"/>
              <a:t>What do you think the stars on the back, shoulder and knees tell us?</a:t>
            </a:r>
          </a:p>
          <a:p>
            <a:pPr marL="0" marR="0" indent="0" algn="l" defTabSz="457200" rtl="0" eaLnBrk="1" fontAlgn="auto" latinLnBrk="0" hangingPunct="1">
              <a:lnSpc>
                <a:spcPct val="100000"/>
              </a:lnSpc>
              <a:spcBef>
                <a:spcPct val="0"/>
              </a:spcBef>
              <a:spcAft>
                <a:spcPts val="0"/>
              </a:spcAft>
              <a:buClrTx/>
              <a:buSzTx/>
              <a:buFontTx/>
              <a:buNone/>
              <a:tabLst/>
              <a:defRPr/>
            </a:pPr>
            <a:r>
              <a:rPr lang="en-CA" dirty="0" smtClean="0"/>
              <a:t>The star (point</a:t>
            </a:r>
            <a:r>
              <a:rPr lang="en-CA" baseline="0" dirty="0" smtClean="0"/>
              <a:t> to the stars on back, shoulders and knees ) </a:t>
            </a:r>
            <a:r>
              <a:rPr lang="en-CA" dirty="0" smtClean="0"/>
              <a:t>shows where you could feel pain,</a:t>
            </a:r>
            <a:r>
              <a:rPr lang="en-CA" baseline="0" dirty="0" smtClean="0"/>
              <a:t> or discomfort. </a:t>
            </a:r>
            <a:endParaRPr lang="en-CA" dirty="0" smtClean="0"/>
          </a:p>
          <a:p>
            <a:pPr>
              <a:spcBef>
                <a:spcPct val="0"/>
              </a:spcBef>
              <a:buFontTx/>
              <a:buChar char="•"/>
            </a:pPr>
            <a:endParaRPr lang="en-CA" dirty="0" smtClean="0"/>
          </a:p>
          <a:p>
            <a:pPr>
              <a:spcBef>
                <a:spcPct val="0"/>
              </a:spcBef>
            </a:pPr>
            <a:r>
              <a:rPr lang="en-CA" b="1" dirty="0" smtClean="0"/>
              <a:t>Ask</a:t>
            </a:r>
            <a:r>
              <a:rPr lang="en-CA" b="0" dirty="0" smtClean="0"/>
              <a:t> </a:t>
            </a:r>
          </a:p>
          <a:p>
            <a:pPr>
              <a:spcBef>
                <a:spcPct val="0"/>
              </a:spcBef>
            </a:pPr>
            <a:r>
              <a:rPr lang="en-CA" dirty="0" smtClean="0"/>
              <a:t>What do you think the hazards are related to packaging in your workplace?</a:t>
            </a:r>
            <a:endParaRPr lang="en-CA" b="1" dirty="0" smtClean="0"/>
          </a:p>
          <a:p>
            <a:pPr>
              <a:spcBef>
                <a:spcPct val="0"/>
              </a:spcBef>
            </a:pPr>
            <a:endParaRPr lang="en-CA" u="sng" dirty="0" smtClean="0"/>
          </a:p>
          <a:p>
            <a:pPr>
              <a:spcBef>
                <a:spcPct val="0"/>
              </a:spcBef>
            </a:pPr>
            <a:r>
              <a:rPr lang="en-CA" u="sng" dirty="0" smtClean="0"/>
              <a:t>Hazards/Risks/Things to avoid:</a:t>
            </a:r>
          </a:p>
          <a:p>
            <a:pPr>
              <a:spcBef>
                <a:spcPct val="0"/>
              </a:spcBef>
              <a:buFontTx/>
              <a:buChar char="-"/>
            </a:pPr>
            <a:r>
              <a:rPr lang="en-CA" dirty="0" smtClean="0"/>
              <a:t>Carrying too much at one time</a:t>
            </a:r>
          </a:p>
          <a:p>
            <a:pPr>
              <a:spcBef>
                <a:spcPct val="0"/>
              </a:spcBef>
              <a:buFontTx/>
              <a:buChar char="-"/>
            </a:pPr>
            <a:r>
              <a:rPr lang="en-CA" dirty="0" smtClean="0"/>
              <a:t>Transferring boxes from one location to another (e.g. cart to skid) can cause twisting</a:t>
            </a:r>
            <a:r>
              <a:rPr lang="en-CA" baseline="0" dirty="0" smtClean="0"/>
              <a:t> at the lower back</a:t>
            </a:r>
            <a:endParaRPr lang="en-CA" dirty="0" smtClean="0"/>
          </a:p>
          <a:p>
            <a:pPr>
              <a:spcBef>
                <a:spcPct val="0"/>
              </a:spcBef>
              <a:buFontTx/>
              <a:buChar char="-"/>
            </a:pPr>
            <a:r>
              <a:rPr lang="en-CA" dirty="0" smtClean="0"/>
              <a:t>Awkward reaching and bending without bending</a:t>
            </a:r>
            <a:r>
              <a:rPr lang="en-CA" baseline="0" dirty="0" smtClean="0"/>
              <a:t> knees </a:t>
            </a:r>
            <a:r>
              <a:rPr lang="en-CA" dirty="0" smtClean="0"/>
              <a:t>while lifting a box creates</a:t>
            </a:r>
            <a:r>
              <a:rPr lang="en-CA" baseline="0" dirty="0" smtClean="0"/>
              <a:t> strain and awkward positions at the lower back and shoulder</a:t>
            </a:r>
            <a:endParaRPr lang="en-CA" dirty="0" smtClean="0"/>
          </a:p>
          <a:p>
            <a:pPr>
              <a:spcBef>
                <a:spcPct val="0"/>
              </a:spcBef>
              <a:buFontTx/>
              <a:buChar char="-"/>
            </a:pPr>
            <a:r>
              <a:rPr lang="en-CA" dirty="0" smtClean="0"/>
              <a:t>Reaching forward</a:t>
            </a:r>
            <a:r>
              <a:rPr lang="en-CA" baseline="0" dirty="0" smtClean="0"/>
              <a:t> or to the side to lift a box can create an awkward position for the shoulder since box isn’t being supported</a:t>
            </a:r>
          </a:p>
          <a:p>
            <a:pPr>
              <a:spcBef>
                <a:spcPct val="0"/>
              </a:spcBef>
              <a:buFontTx/>
              <a:buChar char="-"/>
            </a:pPr>
            <a:r>
              <a:rPr lang="en-CA" baseline="0" dirty="0" smtClean="0"/>
              <a:t>Holding box away from body</a:t>
            </a:r>
          </a:p>
          <a:p>
            <a:pPr>
              <a:spcBef>
                <a:spcPct val="0"/>
              </a:spcBef>
              <a:buFontTx/>
              <a:buChar char="-"/>
            </a:pPr>
            <a:r>
              <a:rPr lang="en-CA" baseline="0" dirty="0" smtClean="0"/>
              <a:t>Imbalanced loads</a:t>
            </a:r>
          </a:p>
          <a:p>
            <a:pPr>
              <a:spcBef>
                <a:spcPct val="0"/>
              </a:spcBef>
            </a:pPr>
            <a:endParaRPr lang="en-CA" b="1" dirty="0" smtClean="0"/>
          </a:p>
          <a:p>
            <a:pPr>
              <a:spcBef>
                <a:spcPct val="0"/>
              </a:spcBef>
            </a:pPr>
            <a:r>
              <a:rPr lang="en-CA" b="1" dirty="0" smtClean="0"/>
              <a:t>Ask</a:t>
            </a:r>
          </a:p>
          <a:p>
            <a:pPr>
              <a:spcBef>
                <a:spcPct val="0"/>
              </a:spcBef>
            </a:pPr>
            <a:r>
              <a:rPr lang="en-CA" dirty="0" smtClean="0"/>
              <a:t>What are the areas</a:t>
            </a:r>
            <a:r>
              <a:rPr lang="en-CA" baseline="0" dirty="0" smtClean="0"/>
              <a:t> of possible injuries, when lifting and packaging incorrectly?</a:t>
            </a:r>
            <a:endParaRPr lang="en-CA" dirty="0" smtClean="0"/>
          </a:p>
          <a:p>
            <a:pPr>
              <a:spcBef>
                <a:spcPct val="0"/>
              </a:spcBef>
            </a:pPr>
            <a:endParaRPr lang="en-CA" dirty="0" smtClean="0"/>
          </a:p>
          <a:p>
            <a:pPr>
              <a:spcBef>
                <a:spcPct val="0"/>
              </a:spcBef>
              <a:buFontTx/>
              <a:buNone/>
            </a:pPr>
            <a:r>
              <a:rPr lang="en-CA" b="1" dirty="0" smtClean="0"/>
              <a:t>Explain possible injuries that could occur</a:t>
            </a:r>
            <a:endParaRPr lang="en-CA" b="1" baseline="0" dirty="0" smtClean="0"/>
          </a:p>
          <a:p>
            <a:pPr lvl="0">
              <a:buFont typeface="Arial" pitchFamily="34" charset="0"/>
              <a:buChar char="•"/>
            </a:pPr>
            <a:r>
              <a:rPr lang="en-CA" sz="2800" dirty="0" smtClean="0">
                <a:solidFill>
                  <a:schemeClr val="tx1"/>
                </a:solidFill>
              </a:rPr>
              <a:t>Shoulder Strain</a:t>
            </a:r>
          </a:p>
          <a:p>
            <a:pPr lvl="1">
              <a:buFont typeface="Arial" pitchFamily="34" charset="0"/>
              <a:buChar char="•"/>
            </a:pPr>
            <a:r>
              <a:rPr lang="en-CA" sz="2800" baseline="0" dirty="0" smtClean="0">
                <a:solidFill>
                  <a:schemeClr val="tx1"/>
                </a:solidFill>
              </a:rPr>
              <a:t>Tendonitis (rotary cuff)</a:t>
            </a:r>
          </a:p>
          <a:p>
            <a:pPr lvl="0">
              <a:buFont typeface="Arial" pitchFamily="34" charset="0"/>
              <a:buChar char="•"/>
            </a:pPr>
            <a:r>
              <a:rPr lang="en-CA" sz="2800" baseline="0" dirty="0" smtClean="0">
                <a:solidFill>
                  <a:schemeClr val="tx1"/>
                </a:solidFill>
              </a:rPr>
              <a:t>Back Strain</a:t>
            </a:r>
          </a:p>
          <a:p>
            <a:pPr lvl="1">
              <a:buFont typeface="Arial" pitchFamily="34" charset="0"/>
              <a:buChar char="•"/>
            </a:pPr>
            <a:r>
              <a:rPr lang="en-CA" sz="2800" baseline="0" dirty="0" smtClean="0">
                <a:solidFill>
                  <a:schemeClr val="tx1"/>
                </a:solidFill>
              </a:rPr>
              <a:t>Herniated or compressed discs</a:t>
            </a:r>
          </a:p>
          <a:p>
            <a:pPr lvl="1">
              <a:buFont typeface="Arial" pitchFamily="34" charset="0"/>
              <a:buChar char="•"/>
            </a:pPr>
            <a:r>
              <a:rPr lang="en-CA" sz="2800" baseline="0" dirty="0" smtClean="0">
                <a:solidFill>
                  <a:schemeClr val="tx1"/>
                </a:solidFill>
              </a:rPr>
              <a:t>Muscle/tendon strains</a:t>
            </a:r>
            <a:endParaRPr lang="en-CA" sz="2800" dirty="0" smtClean="0">
              <a:solidFill>
                <a:schemeClr val="tx1"/>
              </a:solidFill>
            </a:endParaRPr>
          </a:p>
          <a:p>
            <a:pPr>
              <a:spcBef>
                <a:spcPct val="0"/>
              </a:spcBef>
              <a:buFont typeface="Arial" pitchFamily="34" charset="0"/>
              <a:buChar char="•"/>
            </a:pPr>
            <a:r>
              <a:rPr lang="en-CA" b="0" baseline="0" dirty="0" smtClean="0"/>
              <a:t>Knee Strain</a:t>
            </a:r>
          </a:p>
          <a:p>
            <a:pPr>
              <a:spcBef>
                <a:spcPct val="0"/>
              </a:spcBef>
              <a:buFontTx/>
              <a:buChar char="-"/>
            </a:pPr>
            <a:endParaRPr lang="en-CA" dirty="0" smtClean="0"/>
          </a:p>
          <a:p>
            <a:pPr>
              <a:spcBef>
                <a:spcPct val="0"/>
              </a:spcBef>
              <a:buFontTx/>
              <a:buChar char="-"/>
            </a:pPr>
            <a:r>
              <a:rPr lang="en-CA" b="1" dirty="0" smtClean="0"/>
              <a:t>Click to move to next slide</a:t>
            </a:r>
            <a:r>
              <a:rPr lang="en-CA" b="1" baseline="0" dirty="0" smtClean="0"/>
              <a:t> to continue</a:t>
            </a:r>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B37D49-B992-4660-BA4B-296C3BD9BE2D}" type="slidenum">
              <a:rPr lang="en-CA"/>
              <a:pPr fontAlgn="base">
                <a:spcBef>
                  <a:spcPct val="0"/>
                </a:spcBef>
                <a:spcAft>
                  <a:spcPct val="0"/>
                </a:spcAft>
              </a:pPr>
              <a:t>23</a:t>
            </a:fld>
            <a:endParaRPr lang="en-CA"/>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sz="1200" b="1" dirty="0" smtClean="0"/>
              <a:t>Ask</a:t>
            </a:r>
            <a:endParaRPr lang="en-CA" sz="1200" dirty="0" smtClean="0"/>
          </a:p>
          <a:p>
            <a:pPr>
              <a:spcBef>
                <a:spcPct val="0"/>
              </a:spcBef>
            </a:pPr>
            <a:r>
              <a:rPr lang="en-CA" sz="1200" dirty="0" smtClean="0"/>
              <a:t>What do you think the pictogram on the left of the screen is showing you?</a:t>
            </a:r>
          </a:p>
          <a:p>
            <a:pPr>
              <a:spcBef>
                <a:spcPct val="0"/>
              </a:spcBef>
            </a:pPr>
            <a:endParaRPr lang="en-CA" sz="1200" dirty="0" smtClean="0"/>
          </a:p>
          <a:p>
            <a:pPr>
              <a:spcBef>
                <a:spcPct val="0"/>
              </a:spcBef>
            </a:pPr>
            <a:r>
              <a:rPr lang="en-CA" sz="1200" b="1" dirty="0" smtClean="0"/>
              <a:t>If they are reluctant to answer</a:t>
            </a:r>
            <a:r>
              <a:rPr lang="en-CA" sz="1200" b="1" baseline="0" dirty="0" smtClean="0"/>
              <a:t> b</a:t>
            </a:r>
            <a:r>
              <a:rPr lang="en-CA" sz="1200" b="1" dirty="0" smtClean="0"/>
              <a:t>reak the picture</a:t>
            </a:r>
            <a:r>
              <a:rPr lang="en-CA" sz="1200" b="1" baseline="0" dirty="0" smtClean="0"/>
              <a:t> down with them</a:t>
            </a:r>
          </a:p>
          <a:p>
            <a:pPr>
              <a:spcBef>
                <a:spcPct val="0"/>
              </a:spcBef>
            </a:pPr>
            <a:r>
              <a:rPr lang="en-CA" sz="1200" i="1" dirty="0" smtClean="0"/>
              <a:t>What is the green square</a:t>
            </a:r>
            <a:r>
              <a:rPr lang="en-CA" sz="1200" i="1" baseline="0" dirty="0" smtClean="0"/>
              <a:t> </a:t>
            </a:r>
            <a:r>
              <a:rPr lang="en-CA" sz="1200" i="1" dirty="0" smtClean="0"/>
              <a:t>telling us?</a:t>
            </a:r>
          </a:p>
          <a:p>
            <a:pPr>
              <a:spcBef>
                <a:spcPct val="0"/>
              </a:spcBef>
            </a:pPr>
            <a:r>
              <a:rPr lang="en-CA" sz="1200" dirty="0" smtClean="0"/>
              <a:t>Again, the green square tells us that this is a control.  It is something</a:t>
            </a:r>
            <a:r>
              <a:rPr lang="en-CA" sz="1200" baseline="0" dirty="0" smtClean="0"/>
              <a:t> that we should be doing carefully or correctly</a:t>
            </a:r>
            <a:r>
              <a:rPr lang="en-CA" sz="1200" dirty="0" smtClean="0"/>
              <a:t>.</a:t>
            </a:r>
          </a:p>
          <a:p>
            <a:pPr>
              <a:spcBef>
                <a:spcPct val="0"/>
              </a:spcBef>
            </a:pPr>
            <a:endParaRPr lang="en-CA" sz="1200" i="1" dirty="0" smtClean="0"/>
          </a:p>
          <a:p>
            <a:pPr>
              <a:spcBef>
                <a:spcPct val="0"/>
              </a:spcBef>
            </a:pPr>
            <a:r>
              <a:rPr lang="en-CA" sz="1200" i="1" dirty="0" smtClean="0"/>
              <a:t>What do you think the person in the picture is doing?</a:t>
            </a:r>
          </a:p>
          <a:p>
            <a:pPr marL="0" marR="0" indent="0" algn="l" defTabSz="457200" rtl="0" eaLnBrk="1" fontAlgn="auto" latinLnBrk="0" hangingPunct="1">
              <a:lnSpc>
                <a:spcPct val="100000"/>
              </a:lnSpc>
              <a:spcBef>
                <a:spcPct val="0"/>
              </a:spcBef>
              <a:spcAft>
                <a:spcPts val="0"/>
              </a:spcAft>
              <a:buClrTx/>
              <a:buSzTx/>
              <a:buFontTx/>
              <a:buNone/>
              <a:tabLst/>
              <a:defRPr/>
            </a:pPr>
            <a:r>
              <a:rPr lang="en-CA" sz="1200" dirty="0" smtClean="0"/>
              <a:t>Allow participants</a:t>
            </a:r>
            <a:r>
              <a:rPr lang="en-CA" sz="1200" baseline="0" dirty="0" smtClean="0"/>
              <a:t> to give feedback to what the person is doing in the picture.</a:t>
            </a:r>
          </a:p>
          <a:p>
            <a:pPr marL="0" marR="0" indent="0" algn="l" defTabSz="457200" rtl="0" eaLnBrk="1" fontAlgn="auto" latinLnBrk="0" hangingPunct="1">
              <a:lnSpc>
                <a:spcPct val="100000"/>
              </a:lnSpc>
              <a:spcBef>
                <a:spcPct val="0"/>
              </a:spcBef>
              <a:spcAft>
                <a:spcPts val="0"/>
              </a:spcAft>
              <a:buClrTx/>
              <a:buSzTx/>
              <a:buFontTx/>
              <a:buNone/>
              <a:tabLst/>
              <a:defRPr/>
            </a:pPr>
            <a:endParaRPr lang="en-CA" sz="1200" dirty="0" smtClean="0"/>
          </a:p>
          <a:p>
            <a:pPr marL="0" marR="0" indent="0" algn="l" defTabSz="457200" rtl="0" eaLnBrk="1" fontAlgn="auto" latinLnBrk="0" hangingPunct="1">
              <a:lnSpc>
                <a:spcPct val="100000"/>
              </a:lnSpc>
              <a:spcBef>
                <a:spcPct val="0"/>
              </a:spcBef>
              <a:spcAft>
                <a:spcPts val="0"/>
              </a:spcAft>
              <a:buClrTx/>
              <a:buSzTx/>
              <a:buFontTx/>
              <a:buNone/>
              <a:tabLst/>
              <a:defRPr/>
            </a:pPr>
            <a:r>
              <a:rPr lang="en-CA" sz="1200" dirty="0" smtClean="0"/>
              <a:t>What do you think the picture is telling us?</a:t>
            </a:r>
            <a:r>
              <a:rPr lang="en-CA" sz="1200" baseline="0" dirty="0" smtClean="0"/>
              <a:t> </a:t>
            </a:r>
            <a:endParaRPr lang="en-CA" sz="1200" dirty="0" smtClean="0"/>
          </a:p>
          <a:p>
            <a:pPr>
              <a:spcBef>
                <a:spcPct val="0"/>
              </a:spcBef>
            </a:pPr>
            <a:endParaRPr lang="en-CA" sz="1200" b="1" dirty="0" smtClean="0"/>
          </a:p>
          <a:p>
            <a:pPr>
              <a:spcBef>
                <a:spcPct val="0"/>
              </a:spcBef>
            </a:pPr>
            <a:r>
              <a:rPr lang="en-CA" sz="1200" b="1" dirty="0" smtClean="0"/>
              <a:t>Explain</a:t>
            </a:r>
          </a:p>
          <a:p>
            <a:pPr>
              <a:spcBef>
                <a:spcPct val="0"/>
              </a:spcBef>
            </a:pPr>
            <a:r>
              <a:rPr lang="en-CA" sz="1200" i="0" baseline="0" dirty="0" smtClean="0"/>
              <a:t>The pictogram is showing proper lifting techniques</a:t>
            </a:r>
            <a:endParaRPr lang="en-CA" sz="1200" b="1" dirty="0" smtClean="0"/>
          </a:p>
          <a:p>
            <a:pPr>
              <a:spcBef>
                <a:spcPct val="0"/>
              </a:spcBef>
              <a:buFont typeface="Arial" pitchFamily="34" charset="0"/>
              <a:buChar char="•"/>
            </a:pPr>
            <a:r>
              <a:rPr lang="en-CA" b="0" u="none" dirty="0" smtClean="0"/>
              <a:t>Turn</a:t>
            </a:r>
            <a:r>
              <a:rPr lang="en-CA" b="0" u="none" baseline="0" dirty="0" smtClean="0"/>
              <a:t> body toward the workstation or task to minimizing twisting</a:t>
            </a:r>
          </a:p>
          <a:p>
            <a:pPr>
              <a:spcBef>
                <a:spcPct val="0"/>
              </a:spcBef>
              <a:buFont typeface="Arial" pitchFamily="34" charset="0"/>
              <a:buChar char="•"/>
            </a:pPr>
            <a:r>
              <a:rPr lang="en-CA" b="0" u="none" baseline="0" dirty="0" smtClean="0"/>
              <a:t>Move body closer to workstation or task to reduce reaching and bending</a:t>
            </a:r>
          </a:p>
          <a:p>
            <a:pPr>
              <a:spcBef>
                <a:spcPct val="0"/>
              </a:spcBef>
              <a:buFont typeface="Arial" pitchFamily="34" charset="0"/>
              <a:buChar char="•"/>
            </a:pPr>
            <a:r>
              <a:rPr lang="en-CA" b="0" u="none" baseline="0" dirty="0" smtClean="0"/>
              <a:t>Use proper lifting techniques: bend knees when lifting and lowering weight of load/box</a:t>
            </a:r>
          </a:p>
          <a:p>
            <a:pPr>
              <a:spcBef>
                <a:spcPct val="0"/>
              </a:spcBef>
              <a:buFont typeface="Arial" pitchFamily="34" charset="0"/>
              <a:buChar char="•"/>
            </a:pPr>
            <a:r>
              <a:rPr lang="en-CA" b="0" u="none" baseline="0" dirty="0" smtClean="0"/>
              <a:t>Hold load/box close to body</a:t>
            </a:r>
          </a:p>
          <a:p>
            <a:pPr>
              <a:spcBef>
                <a:spcPct val="0"/>
              </a:spcBef>
              <a:buFont typeface="Arial" pitchFamily="34" charset="0"/>
              <a:buChar char="•"/>
            </a:pPr>
            <a:endParaRPr lang="en-CA" b="0" u="none" dirty="0" smtClean="0"/>
          </a:p>
          <a:p>
            <a:pPr>
              <a:spcBef>
                <a:spcPct val="0"/>
              </a:spcBef>
              <a:buFontTx/>
              <a:buChar char="-"/>
            </a:pPr>
            <a:r>
              <a:rPr lang="en-CA" sz="1200" b="1" dirty="0" smtClean="0"/>
              <a:t>Click to move to next slide</a:t>
            </a:r>
            <a:r>
              <a:rPr lang="en-CA" sz="1200" b="1" baseline="0" dirty="0" smtClean="0"/>
              <a:t> to continue</a:t>
            </a:r>
            <a:endParaRPr lang="en-CA" b="1"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B37D49-B992-4660-BA4B-296C3BD9BE2D}" type="slidenum">
              <a:rPr lang="en-CA"/>
              <a:pPr fontAlgn="base">
                <a:spcBef>
                  <a:spcPct val="0"/>
                </a:spcBef>
                <a:spcAft>
                  <a:spcPct val="0"/>
                </a:spcAft>
              </a:pPr>
              <a:t>24</a:t>
            </a:fld>
            <a:endParaRPr lang="en-C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Show Pictograms. Have group</a:t>
            </a:r>
            <a:r>
              <a:rPr lang="en-CA" baseline="0" dirty="0" smtClean="0"/>
              <a:t> identify what the pictograms mean.</a:t>
            </a:r>
          </a:p>
          <a:p>
            <a:endParaRPr lang="en-CA" baseline="0" dirty="0" smtClean="0"/>
          </a:p>
          <a:p>
            <a:r>
              <a:rPr lang="en-CA" dirty="0" smtClean="0"/>
              <a:t>Harvesting</a:t>
            </a:r>
            <a:r>
              <a:rPr lang="en-CA" baseline="0" dirty="0" smtClean="0"/>
              <a:t> flowers can be an MSD hazard</a:t>
            </a:r>
          </a:p>
          <a:p>
            <a:r>
              <a:rPr lang="en-CA" baseline="0" dirty="0" smtClean="0"/>
              <a:t>Here are some ways you can minimize the risk.  You should:</a:t>
            </a:r>
          </a:p>
          <a:p>
            <a:pPr>
              <a:buFontTx/>
              <a:buChar char="-"/>
            </a:pPr>
            <a:r>
              <a:rPr lang="en-CA" baseline="0" dirty="0" smtClean="0"/>
              <a:t>Ensure all tools are properly maintained and in good working condition</a:t>
            </a:r>
          </a:p>
          <a:p>
            <a:pPr>
              <a:buFontTx/>
              <a:buChar char="-"/>
            </a:pPr>
            <a:r>
              <a:rPr lang="en-CA" baseline="0" dirty="0" smtClean="0"/>
              <a:t>Make sure to properly select the right tool for the task e.g. Spring loaded tools are easy to use</a:t>
            </a:r>
          </a:p>
          <a:p>
            <a:pPr>
              <a:buFontTx/>
              <a:buChar char="-"/>
            </a:pPr>
            <a:r>
              <a:rPr lang="en-CA" baseline="0" dirty="0" smtClean="0"/>
              <a:t>Before starting any task, stretch and warm up the muscles that will be impacted by the task</a:t>
            </a:r>
          </a:p>
          <a:p>
            <a:pPr>
              <a:buFontTx/>
              <a:buChar char="-"/>
            </a:pPr>
            <a:r>
              <a:rPr lang="en-CA" baseline="0" dirty="0" smtClean="0"/>
              <a:t>It is a good idea to wrap the handles of the tools  to reduce contact stress</a:t>
            </a:r>
          </a:p>
          <a:p>
            <a:pPr>
              <a:buFontTx/>
              <a:buChar char="-"/>
            </a:pPr>
            <a:r>
              <a:rPr lang="en-CA" baseline="0" dirty="0" smtClean="0"/>
              <a:t>Take breaks</a:t>
            </a:r>
          </a:p>
        </p:txBody>
      </p:sp>
      <p:sp>
        <p:nvSpPr>
          <p:cNvPr id="4" name="Slide Number Placeholder 3"/>
          <p:cNvSpPr>
            <a:spLocks noGrp="1"/>
          </p:cNvSpPr>
          <p:nvPr>
            <p:ph type="sldNum" sz="quarter" idx="10"/>
          </p:nvPr>
        </p:nvSpPr>
        <p:spPr/>
        <p:txBody>
          <a:bodyPr/>
          <a:lstStyle/>
          <a:p>
            <a:fld id="{211340FF-B446-485C-BA63-D5AC765D9A28}"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Show Pictograms. Have group</a:t>
            </a:r>
            <a:r>
              <a:rPr lang="en-CA" baseline="0" dirty="0" smtClean="0"/>
              <a:t> identify what the pictograms mean.</a:t>
            </a:r>
          </a:p>
          <a:p>
            <a:endParaRPr lang="en-CA" baseline="0" dirty="0" smtClean="0"/>
          </a:p>
          <a:p>
            <a:r>
              <a:rPr lang="en-CA" baseline="0" dirty="0" smtClean="0"/>
              <a:t>Other harvesting task can be MSD hazards as well.</a:t>
            </a:r>
          </a:p>
          <a:p>
            <a:r>
              <a:rPr lang="en-CA" baseline="0" dirty="0" smtClean="0"/>
              <a:t>You should:</a:t>
            </a:r>
          </a:p>
          <a:p>
            <a:pPr>
              <a:buFontTx/>
              <a:buChar char="-"/>
            </a:pPr>
            <a:r>
              <a:rPr lang="en-CA" baseline="0" dirty="0" smtClean="0"/>
              <a:t>Always point your feet and face towards the direction of the work to be done</a:t>
            </a:r>
          </a:p>
          <a:p>
            <a:pPr>
              <a:buFontTx/>
              <a:buChar char="-"/>
            </a:pPr>
            <a:r>
              <a:rPr lang="en-CA" baseline="0" dirty="0" smtClean="0"/>
              <a:t>Make sure you stand close enough to the workstation to avoid any reaching</a:t>
            </a:r>
          </a:p>
          <a:p>
            <a:pPr>
              <a:buFontTx/>
              <a:buChar char="-"/>
            </a:pPr>
            <a:r>
              <a:rPr lang="en-CA" baseline="0" dirty="0" smtClean="0"/>
              <a:t>Use a height adjustable workstation or table or platform to minimize reaching and bending</a:t>
            </a:r>
          </a:p>
          <a:p>
            <a:pPr marL="0" marR="0"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Before starting any task, stretch and warm up the muscles that will be impacted by the task</a:t>
            </a:r>
          </a:p>
          <a:p>
            <a:pPr>
              <a:buFontTx/>
              <a:buChar char="-"/>
            </a:pPr>
            <a:r>
              <a:rPr lang="en-CA" baseline="0" dirty="0" smtClean="0"/>
              <a:t>If standing in one spot for long periods of time, consider standing on a fatigue mat</a:t>
            </a:r>
          </a:p>
          <a:p>
            <a:pPr>
              <a:buFontTx/>
              <a:buChar char="-"/>
            </a:pPr>
            <a:r>
              <a:rPr lang="en-CA" baseline="0" dirty="0" smtClean="0"/>
              <a:t>Consider rearranging the workstation so that there is little twisting between the cart and workstation</a:t>
            </a:r>
          </a:p>
          <a:p>
            <a:pPr>
              <a:buFontTx/>
              <a:buChar char="-"/>
            </a:pPr>
            <a:r>
              <a:rPr lang="en-CA" baseline="0" dirty="0" smtClean="0"/>
              <a:t>Take breaks</a:t>
            </a:r>
          </a:p>
        </p:txBody>
      </p:sp>
      <p:sp>
        <p:nvSpPr>
          <p:cNvPr id="4" name="Slide Number Placeholder 3"/>
          <p:cNvSpPr>
            <a:spLocks noGrp="1"/>
          </p:cNvSpPr>
          <p:nvPr>
            <p:ph type="sldNum" sz="quarter" idx="10"/>
          </p:nvPr>
        </p:nvSpPr>
        <p:spPr/>
        <p:txBody>
          <a:bodyPr/>
          <a:lstStyle/>
          <a:p>
            <a:fld id="{211340FF-B446-485C-BA63-D5AC765D9A28}"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Show Pictograms. Have group</a:t>
            </a:r>
            <a:r>
              <a:rPr lang="en-CA" baseline="0" dirty="0" smtClean="0"/>
              <a:t> identify what the pictograms mean.</a:t>
            </a:r>
          </a:p>
          <a:p>
            <a:endParaRPr lang="en-CA" baseline="0" dirty="0" smtClean="0"/>
          </a:p>
          <a:p>
            <a:r>
              <a:rPr lang="en-CA" baseline="0" dirty="0" smtClean="0"/>
              <a:t>Using a watering hose can be an MSD hazard</a:t>
            </a:r>
          </a:p>
          <a:p>
            <a:r>
              <a:rPr lang="en-CA" baseline="0" dirty="0" smtClean="0"/>
              <a:t>You should:</a:t>
            </a:r>
          </a:p>
          <a:p>
            <a:pPr>
              <a:buFontTx/>
              <a:buChar char="-"/>
            </a:pPr>
            <a:r>
              <a:rPr lang="en-CA" baseline="0" dirty="0" smtClean="0"/>
              <a:t>Consider a watering system alternatives</a:t>
            </a:r>
          </a:p>
          <a:p>
            <a:pPr lvl="1">
              <a:buFontTx/>
              <a:buChar char="-"/>
            </a:pPr>
            <a:r>
              <a:rPr lang="en-CA" baseline="0" dirty="0" smtClean="0"/>
              <a:t>Automatic/irrigation that include wands and drip hoses</a:t>
            </a:r>
          </a:p>
          <a:p>
            <a:pPr lvl="1">
              <a:buFontTx/>
              <a:buChar char="-"/>
            </a:pPr>
            <a:r>
              <a:rPr lang="en-CA" baseline="0" dirty="0" smtClean="0"/>
              <a:t>Floor flooding</a:t>
            </a:r>
          </a:p>
          <a:p>
            <a:pPr lvl="1">
              <a:buFontTx/>
              <a:buChar char="-"/>
            </a:pPr>
            <a:r>
              <a:rPr lang="en-CA" baseline="0" dirty="0" smtClean="0"/>
              <a:t>Overhead recoil hoses</a:t>
            </a:r>
          </a:p>
          <a:p>
            <a:pPr lvl="0">
              <a:buFontTx/>
              <a:buChar char="-"/>
            </a:pPr>
            <a:r>
              <a:rPr lang="en-CA" baseline="0" dirty="0" smtClean="0"/>
              <a:t>Use an automatic recoil cart for the hose</a:t>
            </a:r>
          </a:p>
          <a:p>
            <a:pPr lvl="0">
              <a:buFontTx/>
              <a:buChar char="-"/>
            </a:pPr>
            <a:r>
              <a:rPr lang="en-CA" baseline="0" dirty="0" smtClean="0"/>
              <a:t>Avoid static positions by alternating from using the hose on both side of the body</a:t>
            </a:r>
          </a:p>
          <a:p>
            <a:pPr lvl="0">
              <a:buFontTx/>
              <a:buChar char="-"/>
            </a:pPr>
            <a:r>
              <a:rPr lang="en-CA" baseline="0" dirty="0" smtClean="0"/>
              <a:t>Avoid reaching by walking closer to the beds and benches</a:t>
            </a:r>
          </a:p>
          <a:p>
            <a:pPr lvl="0">
              <a:buFontTx/>
              <a:buChar char="-"/>
            </a:pPr>
            <a:r>
              <a:rPr lang="en-CA" baseline="0" dirty="0" smtClean="0"/>
              <a:t>Make sure the hose is kept to one side of the walkway to avoid creating a trip hazard</a:t>
            </a:r>
          </a:p>
          <a:p>
            <a:pPr lvl="0">
              <a:buFontTx/>
              <a:buChar char="-"/>
            </a:pPr>
            <a:r>
              <a:rPr lang="en-CA" baseline="0" dirty="0" smtClean="0"/>
              <a:t>Take breaks and stretch</a:t>
            </a:r>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Show Pictograms. Have group</a:t>
            </a:r>
            <a:r>
              <a:rPr lang="en-CA" baseline="0" dirty="0" smtClean="0"/>
              <a:t> identify what the pictograms mean.</a:t>
            </a:r>
          </a:p>
          <a:p>
            <a:endParaRPr lang="en-CA" baseline="0" dirty="0" smtClean="0"/>
          </a:p>
          <a:p>
            <a:r>
              <a:rPr lang="en-CA" dirty="0" smtClean="0"/>
              <a:t>The task</a:t>
            </a:r>
            <a:r>
              <a:rPr lang="en-CA" baseline="0" dirty="0" smtClean="0"/>
              <a:t> of </a:t>
            </a:r>
            <a:r>
              <a:rPr lang="en-CA" baseline="0" dirty="0" err="1" smtClean="0"/>
              <a:t>sleeving</a:t>
            </a:r>
            <a:r>
              <a:rPr lang="en-CA" baseline="0" dirty="0" smtClean="0"/>
              <a:t> has the all the same MSD hazards as the second harvesting task</a:t>
            </a:r>
          </a:p>
          <a:p>
            <a:r>
              <a:rPr lang="en-CA" baseline="0" dirty="0" smtClean="0"/>
              <a:t>You should:</a:t>
            </a:r>
          </a:p>
          <a:p>
            <a:pPr>
              <a:buFontTx/>
              <a:buChar char="-"/>
            </a:pPr>
            <a:r>
              <a:rPr lang="en-CA" baseline="0" dirty="0" smtClean="0"/>
              <a:t>Always point your feet and face towards the direction of the work to be done</a:t>
            </a:r>
          </a:p>
          <a:p>
            <a:pPr>
              <a:buFontTx/>
              <a:buChar char="-"/>
            </a:pPr>
            <a:r>
              <a:rPr lang="en-CA" baseline="0" dirty="0" smtClean="0"/>
              <a:t>Make sure you stand close enough to the workstation to avoid any reaching</a:t>
            </a:r>
          </a:p>
          <a:p>
            <a:pPr>
              <a:buFontTx/>
              <a:buChar char="-"/>
            </a:pPr>
            <a:r>
              <a:rPr lang="en-CA" baseline="0" dirty="0" smtClean="0"/>
              <a:t>Use a height adjustable workstation or table or platform to minimize reaching and bending</a:t>
            </a:r>
          </a:p>
          <a:p>
            <a:pPr marL="0" marR="0"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Before starting any task, stretch and warm up the muscles that will be impacted by the task</a:t>
            </a:r>
          </a:p>
          <a:p>
            <a:pPr>
              <a:buFontTx/>
              <a:buChar char="-"/>
            </a:pPr>
            <a:r>
              <a:rPr lang="en-CA" baseline="0" dirty="0" smtClean="0"/>
              <a:t>If standing in one spot for long periods of time, consider standing on a fatigue mat</a:t>
            </a:r>
          </a:p>
          <a:p>
            <a:pPr>
              <a:buFontTx/>
              <a:buChar char="-"/>
            </a:pPr>
            <a:r>
              <a:rPr lang="en-CA" baseline="0" dirty="0" smtClean="0"/>
              <a:t>Consider rearranging the workstation so that there is little twisting between the cart and workstation</a:t>
            </a:r>
          </a:p>
          <a:p>
            <a:pPr>
              <a:buFontTx/>
              <a:buChar char="-"/>
            </a:pPr>
            <a:r>
              <a:rPr lang="en-CA" baseline="0" dirty="0" smtClean="0"/>
              <a:t>Take breaks</a:t>
            </a:r>
          </a:p>
          <a:p>
            <a:endParaRPr lang="en-CA" dirty="0" smtClean="0"/>
          </a:p>
          <a:p>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Show Pictograms. Have group</a:t>
            </a:r>
            <a:r>
              <a:rPr lang="en-CA" baseline="0" dirty="0" smtClean="0"/>
              <a:t> identify what the pictograms mean.</a:t>
            </a:r>
          </a:p>
          <a:p>
            <a:endParaRPr lang="en-CA" baseline="0" dirty="0" smtClean="0"/>
          </a:p>
          <a:p>
            <a:r>
              <a:rPr lang="en-CA" dirty="0" smtClean="0"/>
              <a:t>Packaging the product </a:t>
            </a:r>
            <a:r>
              <a:rPr lang="en-CA" baseline="0" dirty="0" smtClean="0"/>
              <a:t>is an MSD hazard</a:t>
            </a:r>
          </a:p>
          <a:p>
            <a:r>
              <a:rPr lang="en-CA" baseline="0" dirty="0" smtClean="0"/>
              <a:t>You should:</a:t>
            </a:r>
          </a:p>
          <a:p>
            <a:pPr marL="0" marR="0"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Check the weight before you lift</a:t>
            </a:r>
          </a:p>
          <a:p>
            <a:pPr marL="0" marR="0"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Ensure you are using safe lifting techniques</a:t>
            </a:r>
          </a:p>
          <a:p>
            <a:pPr marL="457200" marR="0" lvl="1"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Lift and lower loads while bending knees, avoid bending, reaching and twisting</a:t>
            </a:r>
          </a:p>
          <a:p>
            <a:pPr marL="457200" marR="0" lvl="1"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Bring items close to your body before you lift and when walking with load</a:t>
            </a:r>
          </a:p>
          <a:p>
            <a:pPr lvl="1">
              <a:buFontTx/>
              <a:buChar char="-"/>
            </a:pPr>
            <a:r>
              <a:rPr lang="en-CA" baseline="0" dirty="0" smtClean="0"/>
              <a:t>Ask a co-worker to help you lift a load that is too heavy or awkward for one person</a:t>
            </a:r>
          </a:p>
          <a:p>
            <a:pPr>
              <a:buFontTx/>
              <a:buChar char="-"/>
            </a:pPr>
            <a:r>
              <a:rPr lang="en-CA" baseline="0" dirty="0" smtClean="0"/>
              <a:t>If possible, position the cart beside the workstation or palette</a:t>
            </a:r>
          </a:p>
          <a:p>
            <a:pPr marL="0" marR="0" indent="0" algn="l" defTabSz="457200" rtl="0" eaLnBrk="1" fontAlgn="auto" latinLnBrk="0" hangingPunct="1">
              <a:lnSpc>
                <a:spcPct val="100000"/>
              </a:lnSpc>
              <a:spcBef>
                <a:spcPts val="0"/>
              </a:spcBef>
              <a:spcAft>
                <a:spcPts val="0"/>
              </a:spcAft>
              <a:buClrTx/>
              <a:buSzTx/>
              <a:buFontTx/>
              <a:buChar char="-"/>
              <a:tabLst/>
              <a:defRPr/>
            </a:pPr>
            <a:r>
              <a:rPr lang="en-CA" baseline="0" dirty="0" smtClean="0"/>
              <a:t>Use a </a:t>
            </a:r>
            <a:r>
              <a:rPr lang="en-CA" baseline="0" dirty="0" err="1" smtClean="0"/>
              <a:t>palettizer</a:t>
            </a:r>
            <a:r>
              <a:rPr lang="en-CA" baseline="0" dirty="0" smtClean="0"/>
              <a:t> so that the working height remain the same at all times</a:t>
            </a:r>
          </a:p>
          <a:p>
            <a:pPr>
              <a:buFontTx/>
              <a:buChar char="-"/>
            </a:pPr>
            <a:r>
              <a:rPr lang="en-CA" baseline="0" dirty="0" smtClean="0"/>
              <a:t>Use a cart, trolley or other wheeled device to move items to the palette area</a:t>
            </a:r>
          </a:p>
        </p:txBody>
      </p:sp>
      <p:sp>
        <p:nvSpPr>
          <p:cNvPr id="4" name="Slide Number Placeholder 3"/>
          <p:cNvSpPr>
            <a:spLocks noGrp="1"/>
          </p:cNvSpPr>
          <p:nvPr>
            <p:ph type="sldNum" sz="quarter" idx="10"/>
          </p:nvPr>
        </p:nvSpPr>
        <p:spPr/>
        <p:txBody>
          <a:bodyPr/>
          <a:lstStyle/>
          <a:p>
            <a:fld id="{211340FF-B446-485C-BA63-D5AC765D9A28}"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11340FF-B446-485C-BA63-D5AC765D9A28}" type="slidenum">
              <a:rPr lang="en-US" smtClean="0"/>
              <a:pPr/>
              <a:t>3</a:t>
            </a:fld>
            <a:endParaRPr lang="en-US"/>
          </a:p>
        </p:txBody>
      </p:sp>
    </p:spTree>
    <p:extLst>
      <p:ext uri="{BB962C8B-B14F-4D97-AF65-F5344CB8AC3E}">
        <p14:creationId xmlns:p14="http://schemas.microsoft.com/office/powerpoint/2010/main" val="32723476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Review the signs and symptoms of an MSD. Remind participants</a:t>
            </a:r>
            <a:r>
              <a:rPr lang="en-CA" baseline="0" dirty="0" smtClean="0"/>
              <a:t> to talk to their supervisor if they are experiencing any of these signs and symptoms. </a:t>
            </a:r>
          </a:p>
          <a:p>
            <a:endParaRPr lang="en-CA" baseline="0" dirty="0" smtClean="0"/>
          </a:p>
          <a:p>
            <a:r>
              <a:rPr lang="en-CA" b="1" baseline="0" dirty="0" smtClean="0"/>
              <a:t>Signs and symptoms</a:t>
            </a:r>
          </a:p>
          <a:p>
            <a:pPr>
              <a:buFont typeface="Arial" pitchFamily="34" charset="0"/>
              <a:buChar char="•"/>
            </a:pPr>
            <a:r>
              <a:rPr lang="en-CA" sz="1200" dirty="0" smtClean="0"/>
              <a:t>Pain in muscles or joints</a:t>
            </a:r>
          </a:p>
          <a:p>
            <a:pPr>
              <a:buFont typeface="Arial" pitchFamily="34" charset="0"/>
              <a:buChar char="•"/>
            </a:pPr>
            <a:r>
              <a:rPr lang="en-CA" sz="1200" dirty="0" smtClean="0"/>
              <a:t>Stiffness</a:t>
            </a:r>
          </a:p>
          <a:p>
            <a:pPr>
              <a:buFont typeface="Arial" pitchFamily="34" charset="0"/>
              <a:buChar char="•"/>
            </a:pPr>
            <a:r>
              <a:rPr lang="en-CA" sz="1200" dirty="0" smtClean="0"/>
              <a:t>Numbness</a:t>
            </a:r>
          </a:p>
          <a:p>
            <a:pPr>
              <a:buFont typeface="Arial" pitchFamily="34" charset="0"/>
              <a:buChar char="•"/>
            </a:pPr>
            <a:r>
              <a:rPr lang="en-CA" sz="1200" dirty="0" smtClean="0"/>
              <a:t>Tingling</a:t>
            </a:r>
          </a:p>
          <a:p>
            <a:pPr>
              <a:buFont typeface="Arial" pitchFamily="34" charset="0"/>
              <a:buChar char="•"/>
            </a:pPr>
            <a:r>
              <a:rPr lang="en-CA" sz="1200" dirty="0" smtClean="0"/>
              <a:t>Clumsiness</a:t>
            </a:r>
          </a:p>
          <a:p>
            <a:pPr>
              <a:buFont typeface="Arial" pitchFamily="34" charset="0"/>
              <a:buChar char="•"/>
            </a:pPr>
            <a:r>
              <a:rPr lang="en-CA" sz="1200" dirty="0" smtClean="0"/>
              <a:t>Rubbing an area that hurts or shaking out hands or fingers</a:t>
            </a:r>
          </a:p>
          <a:p>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have learned about </a:t>
            </a:r>
            <a:r>
              <a:rPr lang="en-US" sz="1200" kern="1200" dirty="0" err="1" smtClean="0">
                <a:solidFill>
                  <a:schemeClr val="tx1"/>
                </a:solidFill>
                <a:latin typeface="+mn-lt"/>
                <a:ea typeface="+mn-ea"/>
                <a:cs typeface="+mn-cs"/>
              </a:rPr>
              <a:t>MSDs</a:t>
            </a:r>
            <a:r>
              <a:rPr lang="en-US" sz="1200" kern="1200" dirty="0" smtClean="0">
                <a:solidFill>
                  <a:schemeClr val="tx1"/>
                </a:solidFill>
                <a:latin typeface="+mn-lt"/>
                <a:ea typeface="+mn-ea"/>
                <a:cs typeface="+mn-cs"/>
              </a:rPr>
              <a:t> in your workplace. We talked about hazards and controls. </a:t>
            </a:r>
          </a:p>
          <a:p>
            <a:endParaRPr lang="en-US" sz="120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Ask Participants again:</a:t>
            </a:r>
          </a:p>
          <a:p>
            <a:r>
              <a:rPr lang="en-US" sz="1200" kern="1200" dirty="0" smtClean="0">
                <a:solidFill>
                  <a:schemeClr val="tx1"/>
                </a:solidFill>
                <a:latin typeface="+mn-lt"/>
                <a:ea typeface="+mn-ea"/>
                <a:cs typeface="+mn-cs"/>
              </a:rPr>
              <a:t>Hazards are a source of potential harm. Controls show the right way to do things to avoid getting hurt.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Let’s talk about some other</a:t>
            </a:r>
            <a:r>
              <a:rPr lang="en-US" sz="1200" kern="1200" baseline="0" dirty="0" smtClean="0">
                <a:solidFill>
                  <a:schemeClr val="tx1"/>
                </a:solidFill>
                <a:latin typeface="+mn-lt"/>
                <a:ea typeface="+mn-ea"/>
                <a:cs typeface="+mn-cs"/>
              </a:rPr>
              <a:t> things that you can do to work safely. </a:t>
            </a:r>
            <a:endParaRPr lang="en-CA" sz="1200" kern="1200" dirty="0" smtClean="0">
              <a:solidFill>
                <a:schemeClr val="tx1"/>
              </a:solidFill>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dirty="0" smtClean="0"/>
              <a:t>Discuss question with participants and then share workplace specific</a:t>
            </a:r>
            <a:r>
              <a:rPr lang="en-CA" baseline="0" dirty="0" smtClean="0"/>
              <a:t> information.</a:t>
            </a:r>
          </a:p>
          <a:p>
            <a:pPr>
              <a:spcBef>
                <a:spcPct val="0"/>
              </a:spcBef>
            </a:pPr>
            <a:endParaRPr lang="en-CA" baseline="0" dirty="0" smtClean="0"/>
          </a:p>
          <a:p>
            <a:pPr>
              <a:spcBef>
                <a:spcPct val="0"/>
              </a:spcBef>
            </a:pPr>
            <a:r>
              <a:rPr lang="en-CA" baseline="0" dirty="0" smtClean="0"/>
              <a:t>Share the workplace specific information:</a:t>
            </a:r>
          </a:p>
          <a:p>
            <a:pPr>
              <a:spcBef>
                <a:spcPct val="0"/>
              </a:spcBef>
            </a:pPr>
            <a:endParaRPr lang="en-CA" baseline="0" dirty="0" smtClean="0"/>
          </a:p>
          <a:p>
            <a:pPr>
              <a:spcBef>
                <a:spcPct val="0"/>
              </a:spcBef>
            </a:pPr>
            <a:r>
              <a:rPr lang="en-CA" baseline="0" dirty="0" smtClean="0"/>
              <a:t>- </a:t>
            </a:r>
            <a:endParaRPr lang="en-CA"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AABF2F0-FF4B-4689-8302-83C5F35E29FE}" type="slidenum">
              <a:rPr lang="en-CA"/>
              <a:pPr fontAlgn="base">
                <a:spcBef>
                  <a:spcPct val="0"/>
                </a:spcBef>
                <a:spcAft>
                  <a:spcPct val="0"/>
                </a:spcAft>
              </a:pPr>
              <a:t>32</a:t>
            </a:fld>
            <a:endParaRPr lang="en-CA"/>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CA" b="1" dirty="0" smtClean="0"/>
              <a:t>Explain</a:t>
            </a:r>
            <a:endParaRPr lang="en-CA" dirty="0" smtClean="0"/>
          </a:p>
          <a:p>
            <a:pPr fontAlgn="auto">
              <a:spcBef>
                <a:spcPts val="0"/>
              </a:spcBef>
              <a:spcAft>
                <a:spcPts val="0"/>
              </a:spcAft>
              <a:defRPr/>
            </a:pPr>
            <a:r>
              <a:rPr lang="en-CA" dirty="0" smtClean="0"/>
              <a:t>Much of the way we do our work is based on habits we have formed over time. </a:t>
            </a:r>
          </a:p>
          <a:p>
            <a:pPr fontAlgn="auto">
              <a:spcBef>
                <a:spcPts val="0"/>
              </a:spcBef>
              <a:spcAft>
                <a:spcPts val="0"/>
              </a:spcAft>
              <a:defRPr/>
            </a:pPr>
            <a:endParaRPr lang="en-CA" dirty="0" smtClean="0"/>
          </a:p>
          <a:p>
            <a:pPr fontAlgn="auto">
              <a:spcBef>
                <a:spcPts val="0"/>
              </a:spcBef>
              <a:spcAft>
                <a:spcPts val="0"/>
              </a:spcAft>
              <a:defRPr/>
            </a:pPr>
            <a:r>
              <a:rPr lang="en-CA" b="1" dirty="0" smtClean="0"/>
              <a:t>Ask</a:t>
            </a:r>
            <a:endParaRPr lang="en-CA" dirty="0" smtClean="0"/>
          </a:p>
          <a:p>
            <a:pPr fontAlgn="auto">
              <a:spcBef>
                <a:spcPts val="0"/>
              </a:spcBef>
              <a:spcAft>
                <a:spcPts val="0"/>
              </a:spcAft>
              <a:defRPr/>
            </a:pPr>
            <a:r>
              <a:rPr lang="en-CA" dirty="0" smtClean="0"/>
              <a:t>What are some of the things that you do “out of habit”  or “because you have always</a:t>
            </a:r>
            <a:r>
              <a:rPr lang="en-CA" baseline="0" dirty="0" smtClean="0"/>
              <a:t> done it that way” </a:t>
            </a:r>
            <a:r>
              <a:rPr lang="en-CA" dirty="0" smtClean="0"/>
              <a:t>when you are at work? </a:t>
            </a:r>
            <a:br>
              <a:rPr lang="en-CA" dirty="0" smtClean="0"/>
            </a:br>
            <a:r>
              <a:rPr lang="en-CA" i="1" dirty="0" smtClean="0"/>
              <a:t>Let the participants brainstorm some of the ways that they work or do their job – they can be good or bad. </a:t>
            </a:r>
            <a:endParaRPr lang="en-CA" dirty="0" smtClean="0"/>
          </a:p>
          <a:p>
            <a:pPr fontAlgn="auto">
              <a:spcBef>
                <a:spcPts val="0"/>
              </a:spcBef>
              <a:spcAft>
                <a:spcPts val="0"/>
              </a:spcAft>
              <a:defRPr/>
            </a:pPr>
            <a:r>
              <a:rPr lang="en-CA" dirty="0" smtClean="0"/>
              <a:t> </a:t>
            </a:r>
          </a:p>
          <a:p>
            <a:pPr fontAlgn="auto">
              <a:spcBef>
                <a:spcPts val="0"/>
              </a:spcBef>
              <a:spcAft>
                <a:spcPts val="0"/>
              </a:spcAft>
              <a:defRPr/>
            </a:pPr>
            <a:r>
              <a:rPr lang="en-CA" b="1" dirty="0" smtClean="0"/>
              <a:t>Explain</a:t>
            </a:r>
          </a:p>
          <a:p>
            <a:pPr fontAlgn="auto">
              <a:spcBef>
                <a:spcPts val="0"/>
              </a:spcBef>
              <a:spcAft>
                <a:spcPts val="0"/>
              </a:spcAft>
              <a:defRPr/>
            </a:pPr>
            <a:r>
              <a:rPr lang="en-CA" dirty="0" smtClean="0"/>
              <a:t>For the next</a:t>
            </a:r>
            <a:r>
              <a:rPr lang="en-CA" baseline="0" dirty="0" smtClean="0"/>
              <a:t> few minutes pair up and talk about:</a:t>
            </a:r>
          </a:p>
          <a:p>
            <a:pPr fontAlgn="auto">
              <a:spcBef>
                <a:spcPts val="0"/>
              </a:spcBef>
              <a:spcAft>
                <a:spcPts val="0"/>
              </a:spcAft>
              <a:buFontTx/>
              <a:buChar char="-"/>
              <a:defRPr/>
            </a:pPr>
            <a:r>
              <a:rPr lang="en-CA" baseline="0" dirty="0" smtClean="0"/>
              <a:t>What you learned today</a:t>
            </a:r>
          </a:p>
          <a:p>
            <a:pPr fontAlgn="auto">
              <a:spcBef>
                <a:spcPts val="0"/>
              </a:spcBef>
              <a:spcAft>
                <a:spcPts val="0"/>
              </a:spcAft>
              <a:buFontTx/>
              <a:buChar char="-"/>
              <a:defRPr/>
            </a:pPr>
            <a:r>
              <a:rPr lang="en-CA" baseline="0" dirty="0" smtClean="0"/>
              <a:t>- how will the pictograms help you at work</a:t>
            </a:r>
          </a:p>
          <a:p>
            <a:pPr fontAlgn="auto">
              <a:spcBef>
                <a:spcPts val="0"/>
              </a:spcBef>
              <a:spcAft>
                <a:spcPts val="0"/>
              </a:spcAft>
              <a:buFontTx/>
              <a:buChar char="-"/>
              <a:defRPr/>
            </a:pPr>
            <a:r>
              <a:rPr lang="en-CA" baseline="0" dirty="0" smtClean="0"/>
              <a:t>What will you do when you see the pictograms?</a:t>
            </a:r>
          </a:p>
          <a:p>
            <a:pPr fontAlgn="auto">
              <a:spcBef>
                <a:spcPts val="0"/>
              </a:spcBef>
              <a:spcAft>
                <a:spcPts val="0"/>
              </a:spcAft>
              <a:buFontTx/>
              <a:buChar char="-"/>
              <a:defRPr/>
            </a:pPr>
            <a:endParaRPr lang="en-CA" baseline="0" dirty="0" smtClean="0"/>
          </a:p>
          <a:p>
            <a:pPr fontAlgn="auto">
              <a:spcBef>
                <a:spcPts val="0"/>
              </a:spcBef>
              <a:spcAft>
                <a:spcPts val="0"/>
              </a:spcAft>
              <a:buFontTx/>
              <a:buChar char="-"/>
              <a:defRPr/>
            </a:pPr>
            <a:endParaRPr lang="en-CA" baseline="0" dirty="0" smtClean="0"/>
          </a:p>
          <a:p>
            <a:pPr fontAlgn="auto">
              <a:spcBef>
                <a:spcPts val="0"/>
              </a:spcBef>
              <a:spcAft>
                <a:spcPts val="0"/>
              </a:spcAft>
              <a:buFontTx/>
              <a:buNone/>
              <a:defRPr/>
            </a:pPr>
            <a:r>
              <a:rPr lang="en-CA" baseline="0" dirty="0" smtClean="0"/>
              <a:t>Administer post test.</a:t>
            </a:r>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E28876C-7751-4AA1-A1DB-AB74E104A285}" type="slidenum">
              <a:rPr lang="en-CA"/>
              <a:pPr fontAlgn="base">
                <a:spcBef>
                  <a:spcPct val="0"/>
                </a:spcBef>
                <a:spcAft>
                  <a:spcPct val="0"/>
                </a:spcAft>
              </a:pPr>
              <a:t>33</a:t>
            </a:fld>
            <a:endParaRPr lang="en-CA"/>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Hand out pictograms</a:t>
            </a:r>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Place the pictogram hazard and control together</a:t>
            </a:r>
          </a:p>
          <a:p>
            <a:pPr lvl="2"/>
            <a:r>
              <a:rPr lang="en-US" dirty="0" smtClean="0"/>
              <a:t>Picture of harvesting hazard and control together</a:t>
            </a:r>
          </a:p>
          <a:p>
            <a:r>
              <a:rPr lang="en-US" dirty="0" smtClean="0"/>
              <a:t>Place close to the related activity </a:t>
            </a:r>
          </a:p>
          <a:p>
            <a:pPr lvl="2"/>
            <a:r>
              <a:rPr lang="en-US" dirty="0" smtClean="0"/>
              <a:t>Picture of pictogram posted next to stored items?</a:t>
            </a:r>
          </a:p>
          <a:p>
            <a:r>
              <a:rPr lang="en-US" dirty="0" smtClean="0"/>
              <a:t>Place so that viewer can react proactively</a:t>
            </a:r>
          </a:p>
          <a:p>
            <a:pPr lvl="1"/>
            <a:r>
              <a:rPr lang="en-US" dirty="0" smtClean="0"/>
              <a:t>Pictograms at decision points</a:t>
            </a:r>
          </a:p>
          <a:p>
            <a:pPr lvl="2"/>
            <a:r>
              <a:rPr lang="en-US" dirty="0" err="1" smtClean="0"/>
              <a:t>Ie</a:t>
            </a:r>
            <a:r>
              <a:rPr lang="en-US" dirty="0" smtClean="0"/>
              <a:t>. Harvesting stations</a:t>
            </a:r>
            <a:endParaRPr lang="en-CA" sz="3600" dirty="0" smtClean="0"/>
          </a:p>
          <a:p>
            <a:endParaRPr lang="en-CA" dirty="0"/>
          </a:p>
        </p:txBody>
      </p:sp>
      <p:sp>
        <p:nvSpPr>
          <p:cNvPr id="4" name="Slide Number Placeholder 3"/>
          <p:cNvSpPr>
            <a:spLocks noGrp="1"/>
          </p:cNvSpPr>
          <p:nvPr>
            <p:ph type="sldNum" sz="quarter" idx="10"/>
          </p:nvPr>
        </p:nvSpPr>
        <p:spPr/>
        <p:txBody>
          <a:bodyPr/>
          <a:lstStyle/>
          <a:p>
            <a:fld id="{211340FF-B446-485C-BA63-D5AC765D9A28}"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Place the pictogram in a place where it can easily be seen</a:t>
            </a:r>
          </a:p>
          <a:p>
            <a:pPr lvl="1"/>
            <a:r>
              <a:rPr lang="en-US" dirty="0" smtClean="0"/>
              <a:t>Consider distance from pictogram to activity</a:t>
            </a:r>
          </a:p>
          <a:p>
            <a:pPr lvl="1"/>
            <a:r>
              <a:rPr lang="en-US" dirty="0" smtClean="0"/>
              <a:t>Stickers you are being provided are ok to a distance of 9 meters.</a:t>
            </a:r>
          </a:p>
          <a:p>
            <a:r>
              <a:rPr lang="en-US" dirty="0" smtClean="0"/>
              <a:t>If using a group, place in the same order as the actions they relate to </a:t>
            </a:r>
          </a:p>
          <a:p>
            <a:pPr lvl="2"/>
            <a:r>
              <a:rPr lang="en-US" dirty="0" smtClean="0"/>
              <a:t>Pictures of 1 lifting hazard and 1 controls</a:t>
            </a:r>
          </a:p>
        </p:txBody>
      </p:sp>
      <p:sp>
        <p:nvSpPr>
          <p:cNvPr id="4" name="Slide Number Placeholder 3"/>
          <p:cNvSpPr>
            <a:spLocks noGrp="1"/>
          </p:cNvSpPr>
          <p:nvPr>
            <p:ph type="sldNum" sz="quarter" idx="10"/>
          </p:nvPr>
        </p:nvSpPr>
        <p:spPr/>
        <p:txBody>
          <a:bodyPr/>
          <a:lstStyle/>
          <a:p>
            <a:fld id="{211340FF-B446-485C-BA63-D5AC765D9A28}"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Explain: </a:t>
            </a:r>
          </a:p>
          <a:p>
            <a:r>
              <a:rPr lang="en-US" dirty="0" smtClean="0"/>
              <a:t>The pictograms should be placed in the path of the workers performing the task</a:t>
            </a:r>
          </a:p>
          <a:p>
            <a:r>
              <a:rPr lang="en-US" dirty="0" smtClean="0"/>
              <a:t>They should be</a:t>
            </a:r>
            <a:r>
              <a:rPr lang="en-US" baseline="0" dirty="0" smtClean="0"/>
              <a:t> free from obstructing walls or equipment</a:t>
            </a:r>
          </a:p>
          <a:p>
            <a:r>
              <a:rPr lang="en-US" baseline="0" dirty="0" smtClean="0"/>
              <a:t>Ask  the workers if they are easy to see and if not you may want to consider moving the pictograms to a better location for the worker</a:t>
            </a:r>
            <a:endParaRPr lang="en-US" dirty="0" smtClean="0"/>
          </a:p>
          <a:p>
            <a:endParaRPr lang="en-US" dirty="0" smtClean="0"/>
          </a:p>
          <a:p>
            <a:r>
              <a:rPr lang="en-US" dirty="0" smtClean="0"/>
              <a:t>Talk to the workers. Ask them if</a:t>
            </a:r>
            <a:r>
              <a:rPr lang="en-US" baseline="0" dirty="0" smtClean="0"/>
              <a:t> they understand the meaning and if they are remembering what they have learned in the training. Provide support and encouragement when you notice that the worker is using correct procedures.</a:t>
            </a:r>
          </a:p>
          <a:p>
            <a:endParaRPr lang="en-US" baseline="0" dirty="0" smtClean="0"/>
          </a:p>
          <a:p>
            <a:endParaRPr lang="en-US" dirty="0" smtClean="0"/>
          </a:p>
          <a:p>
            <a:r>
              <a:rPr lang="en-US" dirty="0" smtClean="0"/>
              <a:t>Ensure the placement complies with rules / regulations</a:t>
            </a:r>
          </a:p>
          <a:p>
            <a:endParaRPr lang="en-US" dirty="0" smtClean="0"/>
          </a:p>
        </p:txBody>
      </p:sp>
      <p:sp>
        <p:nvSpPr>
          <p:cNvPr id="4" name="Slide Number Placeholder 3"/>
          <p:cNvSpPr>
            <a:spLocks noGrp="1"/>
          </p:cNvSpPr>
          <p:nvPr>
            <p:ph type="sldNum" sz="quarter" idx="10"/>
          </p:nvPr>
        </p:nvSpPr>
        <p:spPr/>
        <p:txBody>
          <a:bodyPr/>
          <a:lstStyle/>
          <a:p>
            <a:fld id="{211340FF-B446-485C-BA63-D5AC765D9A28}"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11340FF-B446-485C-BA63-D5AC765D9A28}" type="slidenum">
              <a:rPr lang="en-US" smtClean="0"/>
              <a:pPr/>
              <a:t>38</a:t>
            </a:fld>
            <a:endParaRPr lang="en-US"/>
          </a:p>
        </p:txBody>
      </p:sp>
    </p:spTree>
    <p:extLst>
      <p:ext uri="{BB962C8B-B14F-4D97-AF65-F5344CB8AC3E}">
        <p14:creationId xmlns:p14="http://schemas.microsoft.com/office/powerpoint/2010/main" val="38818489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11340FF-B446-485C-BA63-D5AC765D9A28}" type="slidenum">
              <a:rPr lang="en-US" smtClean="0"/>
              <a:pPr/>
              <a:t>39</a:t>
            </a:fld>
            <a:endParaRPr lang="en-US"/>
          </a:p>
        </p:txBody>
      </p:sp>
    </p:spTree>
    <p:extLst>
      <p:ext uri="{BB962C8B-B14F-4D97-AF65-F5344CB8AC3E}">
        <p14:creationId xmlns:p14="http://schemas.microsoft.com/office/powerpoint/2010/main" val="3416020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4A9BD1A-5DE0-421A-B860-45F0F315DB12}" type="slidenum">
              <a:rPr lang="en-CA"/>
              <a:pPr defTabSz="912813" fontAlgn="base">
                <a:spcBef>
                  <a:spcPct val="0"/>
                </a:spcBef>
                <a:spcAft>
                  <a:spcPct val="0"/>
                </a:spcAft>
              </a:pPr>
              <a:t>4</a:t>
            </a:fld>
            <a:endParaRPr lang="en-CA" dirty="0"/>
          </a:p>
        </p:txBody>
      </p:sp>
      <p:sp>
        <p:nvSpPr>
          <p:cNvPr id="32771" name="Rectangle 2"/>
          <p:cNvSpPr>
            <a:spLocks noGrp="1" noRot="1" noChangeAspect="1" noChangeArrowheads="1" noTextEdit="1"/>
          </p:cNvSpPr>
          <p:nvPr>
            <p:ph type="sldImg"/>
          </p:nvPr>
        </p:nvSpPr>
        <p:spPr bwMode="auto">
          <a:xfrm>
            <a:off x="1738313" y="250825"/>
            <a:ext cx="3454400" cy="2592388"/>
          </a:xfrm>
          <a:noFill/>
          <a:ln>
            <a:solidFill>
              <a:srgbClr val="000000"/>
            </a:solidFill>
            <a:miter lim="800000"/>
            <a:headEnd/>
            <a:tailEnd/>
          </a:ln>
        </p:spPr>
      </p:sp>
      <p:sp>
        <p:nvSpPr>
          <p:cNvPr id="32772" name="Rectangle 3"/>
          <p:cNvSpPr>
            <a:spLocks noGrp="1" noChangeArrowheads="1"/>
          </p:cNvSpPr>
          <p:nvPr>
            <p:ph type="body" idx="1"/>
          </p:nvPr>
        </p:nvSpPr>
        <p:spPr bwMode="auto">
          <a:xfrm>
            <a:off x="685800" y="3059113"/>
            <a:ext cx="5486400" cy="5400675"/>
          </a:xfrm>
          <a:noFill/>
        </p:spPr>
        <p:txBody>
          <a:bodyPr wrap="square" numCol="1" anchor="t" anchorCtr="0" compatLnSpc="1">
            <a:prstTxWarp prst="textNoShape">
              <a:avLst/>
            </a:prstTxWarp>
          </a:bodyPr>
          <a:lstStyle/>
          <a:p>
            <a:pPr>
              <a:spcBef>
                <a:spcPct val="0"/>
              </a:spcBef>
            </a:pPr>
            <a:r>
              <a:rPr lang="en-US" b="1" dirty="0" smtClean="0"/>
              <a:t>Explain</a:t>
            </a:r>
          </a:p>
          <a:p>
            <a:pPr>
              <a:spcBef>
                <a:spcPct val="0"/>
              </a:spcBef>
            </a:pPr>
            <a:endParaRPr lang="en-US" b="1" dirty="0" smtClean="0"/>
          </a:p>
          <a:p>
            <a:pPr>
              <a:lnSpc>
                <a:spcPct val="120000"/>
              </a:lnSpc>
              <a:buNone/>
            </a:pPr>
            <a:r>
              <a:rPr lang="en-CA" i="0" dirty="0" smtClean="0"/>
              <a:t>Your body is made up of muscles, bones, tendons, joints and other tissues. This is called the musculoskeletal system.  You can hurt or injure yourself when you:</a:t>
            </a:r>
          </a:p>
          <a:p>
            <a:pPr lvl="1">
              <a:lnSpc>
                <a:spcPct val="120000"/>
              </a:lnSpc>
              <a:buFont typeface="Arial" pitchFamily="34" charset="0"/>
              <a:buChar char="•"/>
            </a:pPr>
            <a:r>
              <a:rPr lang="en-CA" i="0" dirty="0" smtClean="0"/>
              <a:t>Lift something too heavy, or in the wrong way</a:t>
            </a:r>
          </a:p>
          <a:p>
            <a:pPr lvl="1">
              <a:lnSpc>
                <a:spcPct val="120000"/>
              </a:lnSpc>
              <a:buFont typeface="Arial" pitchFamily="34" charset="0"/>
              <a:buChar char="•"/>
            </a:pPr>
            <a:r>
              <a:rPr lang="en-CA" i="0" dirty="0" smtClean="0"/>
              <a:t>Repeat the same action over and over</a:t>
            </a:r>
          </a:p>
          <a:p>
            <a:pPr lvl="1">
              <a:lnSpc>
                <a:spcPct val="120000"/>
              </a:lnSpc>
              <a:buFont typeface="Arial" pitchFamily="34" charset="0"/>
              <a:buChar char="•"/>
            </a:pPr>
            <a:r>
              <a:rPr lang="en-CA" i="0" dirty="0" smtClean="0"/>
              <a:t>Work too long, without a break, or</a:t>
            </a:r>
          </a:p>
          <a:p>
            <a:pPr lvl="1">
              <a:lnSpc>
                <a:spcPct val="120000"/>
              </a:lnSpc>
              <a:buFont typeface="Arial" pitchFamily="34" charset="0"/>
              <a:buChar char="•"/>
            </a:pPr>
            <a:r>
              <a:rPr lang="en-CA" i="0" dirty="0" smtClean="0"/>
              <a:t>Work in an uncomfortable position (bent over, twisted).</a:t>
            </a:r>
          </a:p>
          <a:p>
            <a:pPr>
              <a:lnSpc>
                <a:spcPct val="120000"/>
              </a:lnSpc>
              <a:buNone/>
            </a:pPr>
            <a:r>
              <a:rPr lang="en-CA" i="0" dirty="0" smtClean="0"/>
              <a:t>This injury is called an MSD. Sometimes the pain will go away in a short while. Sometimes the pain will stay for a very long time. </a:t>
            </a:r>
          </a:p>
          <a:p>
            <a:pPr>
              <a:spcBef>
                <a:spcPct val="0"/>
              </a:spcBef>
            </a:pPr>
            <a:endParaRPr lang="en-US" dirty="0" smtClean="0"/>
          </a:p>
          <a:p>
            <a:pPr>
              <a:spcBef>
                <a:spcPct val="0"/>
              </a:spcBef>
            </a:pPr>
            <a:r>
              <a:rPr lang="en-US" b="1" dirty="0" smtClean="0"/>
              <a:t>Ask</a:t>
            </a:r>
            <a:endParaRPr lang="en-US" b="1" baseline="0" dirty="0" smtClean="0"/>
          </a:p>
          <a:p>
            <a:pPr>
              <a:spcBef>
                <a:spcPct val="0"/>
              </a:spcBef>
            </a:pPr>
            <a:r>
              <a:rPr lang="en-US" b="0" i="1" baseline="0" dirty="0" smtClean="0"/>
              <a:t>Has anyone heard of other names for an MSD? </a:t>
            </a:r>
            <a:endParaRPr lang="en-US" i="1" dirty="0" smtClean="0"/>
          </a:p>
          <a:p>
            <a:pPr>
              <a:spcBef>
                <a:spcPct val="0"/>
              </a:spcBef>
            </a:pPr>
            <a:r>
              <a:rPr lang="en-US" dirty="0" smtClean="0"/>
              <a:t>Other terms for musculoskeletal disorders include: repetitive strain injury (RSI), cumulative trauma disorder (CTD), musculoskeletal injury (MSI), sprains and strains. Others may mention back pain, shoulder</a:t>
            </a:r>
            <a:r>
              <a:rPr lang="en-US" baseline="0" dirty="0" smtClean="0"/>
              <a:t> pain. </a:t>
            </a:r>
            <a:endParaRPr lang="en-US" dirty="0" smtClean="0"/>
          </a:p>
          <a:p>
            <a:pPr>
              <a:spcBef>
                <a:spcPct val="0"/>
              </a:spcBef>
            </a:pPr>
            <a:endParaRPr lang="en-US" dirty="0" smtClean="0"/>
          </a:p>
          <a:p>
            <a:pPr>
              <a:spcBef>
                <a:spcPct val="0"/>
              </a:spcBef>
            </a:pPr>
            <a:r>
              <a:rPr lang="en-US" b="1" dirty="0" smtClean="0"/>
              <a:t>Segue</a:t>
            </a:r>
          </a:p>
          <a:p>
            <a:pPr>
              <a:spcBef>
                <a:spcPct val="0"/>
              </a:spcBef>
            </a:pPr>
            <a:r>
              <a:rPr lang="en-US" dirty="0" smtClean="0"/>
              <a:t>Let’s talk about some specific examples or types of MSDs.</a:t>
            </a:r>
          </a:p>
          <a:p>
            <a:pPr>
              <a:spcBef>
                <a:spcPct val="0"/>
              </a:spcBef>
            </a:pPr>
            <a:endParaRPr lang="en-US" dirty="0" smtClean="0"/>
          </a:p>
          <a:p>
            <a:pPr>
              <a:spcBef>
                <a:spcPct val="0"/>
              </a:spcBef>
            </a:pPr>
            <a:endParaRPr lang="en-US" b="0" i="1" dirty="0" smtClean="0"/>
          </a:p>
          <a:p>
            <a:pPr>
              <a:spcBef>
                <a:spcPct val="0"/>
              </a:spcBef>
            </a:pPr>
            <a:endParaRPr lang="en-US" dirty="0" smtClean="0"/>
          </a:p>
          <a:p>
            <a:pPr>
              <a:spcBef>
                <a:spcPct val="0"/>
              </a:spcBef>
            </a:pPr>
            <a:endParaRPr lang="en-US" sz="900" b="1" i="1" u="sng"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28CC30E4-A1E7-47ED-8AD4-FBCAD8F6E79B}" type="slidenum">
              <a:rPr lang="en-CA"/>
              <a:pPr defTabSz="912813" fontAlgn="base">
                <a:spcBef>
                  <a:spcPct val="0"/>
                </a:spcBef>
                <a:spcAft>
                  <a:spcPct val="0"/>
                </a:spcAft>
              </a:pPr>
              <a:t>5</a:t>
            </a:fld>
            <a:endParaRPr lang="en-CA" dirty="0"/>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0" name="Rectangle 3"/>
          <p:cNvSpPr>
            <a:spLocks noGrp="1" noChangeArrowheads="1"/>
          </p:cNvSpPr>
          <p:nvPr>
            <p:ph type="body" idx="1"/>
          </p:nvPr>
        </p:nvSpPr>
        <p:spPr bwMode="auto">
          <a:noFill/>
        </p:spPr>
        <p:txBody>
          <a:bodyPr wrap="square" numCol="1" anchor="t" anchorCtr="0" compatLnSpc="1">
            <a:prstTxWarp prst="textNoShape">
              <a:avLst/>
            </a:prstTxWarp>
            <a:normAutofit fontScale="92500" lnSpcReduction="20000"/>
          </a:bodyPr>
          <a:lstStyle/>
          <a:p>
            <a:pPr>
              <a:lnSpc>
                <a:spcPct val="90000"/>
              </a:lnSpc>
              <a:spcBef>
                <a:spcPct val="0"/>
              </a:spcBef>
            </a:pPr>
            <a:r>
              <a:rPr lang="en-CA" b="1" dirty="0" smtClean="0"/>
              <a:t>Demonstration (using a paper clip—if possible, give one to each participant)</a:t>
            </a:r>
            <a:endParaRPr lang="en-CA" dirty="0" smtClean="0"/>
          </a:p>
          <a:p>
            <a:pPr>
              <a:lnSpc>
                <a:spcPct val="90000"/>
              </a:lnSpc>
              <a:spcBef>
                <a:spcPct val="0"/>
              </a:spcBef>
            </a:pPr>
            <a:endParaRPr lang="en-CA" b="1" dirty="0" smtClean="0"/>
          </a:p>
          <a:p>
            <a:pPr>
              <a:lnSpc>
                <a:spcPct val="90000"/>
              </a:lnSpc>
              <a:spcBef>
                <a:spcPct val="0"/>
              </a:spcBef>
            </a:pPr>
            <a:r>
              <a:rPr lang="en-CA" b="1" dirty="0" smtClean="0"/>
              <a:t>Explain</a:t>
            </a:r>
          </a:p>
          <a:p>
            <a:pPr>
              <a:lnSpc>
                <a:spcPct val="90000"/>
              </a:lnSpc>
              <a:spcBef>
                <a:spcPct val="0"/>
              </a:spcBef>
            </a:pPr>
            <a:r>
              <a:rPr lang="en-CA" dirty="0" smtClean="0"/>
              <a:t>Most of the time, MSD injuries can  happen gradually due to repeated stress on the system.</a:t>
            </a:r>
            <a:r>
              <a:rPr lang="en-CA" baseline="0" dirty="0" smtClean="0"/>
              <a:t> They can also happen if there is too much stress put on the body at one time. </a:t>
            </a:r>
            <a:endParaRPr lang="en-CA" dirty="0" smtClean="0"/>
          </a:p>
          <a:p>
            <a:pPr>
              <a:lnSpc>
                <a:spcPct val="90000"/>
              </a:lnSpc>
              <a:spcBef>
                <a:spcPct val="0"/>
              </a:spcBef>
            </a:pPr>
            <a:endParaRPr lang="en-CA" dirty="0" smtClean="0"/>
          </a:p>
          <a:p>
            <a:pPr>
              <a:lnSpc>
                <a:spcPct val="90000"/>
              </a:lnSpc>
              <a:spcBef>
                <a:spcPct val="0"/>
              </a:spcBef>
            </a:pPr>
            <a:r>
              <a:rPr lang="en-CA" i="1" dirty="0" smtClean="0"/>
              <a:t>Hand out the paperclips to everyone in the training session.</a:t>
            </a:r>
          </a:p>
          <a:p>
            <a:pPr>
              <a:lnSpc>
                <a:spcPct val="90000"/>
              </a:lnSpc>
              <a:spcBef>
                <a:spcPct val="0"/>
              </a:spcBef>
            </a:pPr>
            <a:endParaRPr lang="en-CA" i="1" dirty="0" smtClean="0"/>
          </a:p>
          <a:p>
            <a:pPr>
              <a:lnSpc>
                <a:spcPct val="90000"/>
              </a:lnSpc>
              <a:spcBef>
                <a:spcPct val="0"/>
              </a:spcBef>
            </a:pPr>
            <a:r>
              <a:rPr lang="en-CA" b="1" i="0" dirty="0" smtClean="0"/>
              <a:t>Ask: What to you</a:t>
            </a:r>
            <a:r>
              <a:rPr lang="en-CA" b="1" i="0" baseline="0" dirty="0" smtClean="0"/>
              <a:t> think will happen if I repeated bend the arm of this paperclip?</a:t>
            </a:r>
          </a:p>
          <a:p>
            <a:pPr>
              <a:lnSpc>
                <a:spcPct val="90000"/>
              </a:lnSpc>
              <a:spcBef>
                <a:spcPct val="0"/>
              </a:spcBef>
            </a:pPr>
            <a:r>
              <a:rPr lang="en-CA" b="0" i="0" baseline="0" dirty="0" smtClean="0"/>
              <a:t>The participants will probably answer that it will break. </a:t>
            </a:r>
          </a:p>
          <a:p>
            <a:pPr>
              <a:lnSpc>
                <a:spcPct val="90000"/>
              </a:lnSpc>
              <a:spcBef>
                <a:spcPct val="0"/>
              </a:spcBef>
            </a:pPr>
            <a:endParaRPr lang="en-CA" b="0" i="0" baseline="0" dirty="0" smtClean="0"/>
          </a:p>
          <a:p>
            <a:pPr>
              <a:lnSpc>
                <a:spcPct val="90000"/>
              </a:lnSpc>
              <a:spcBef>
                <a:spcPct val="0"/>
              </a:spcBef>
            </a:pPr>
            <a:r>
              <a:rPr lang="en-CA" b="1" i="1" dirty="0" smtClean="0"/>
              <a:t>O</a:t>
            </a:r>
            <a:r>
              <a:rPr lang="en-CA" b="1" i="1" baseline="0" dirty="0" smtClean="0"/>
              <a:t>pen the arm </a:t>
            </a:r>
            <a:r>
              <a:rPr lang="en-CA" b="1" i="1" dirty="0" smtClean="0"/>
              <a:t>of the paper clip. So that it looks like this diagram: </a:t>
            </a:r>
          </a:p>
          <a:p>
            <a:pPr>
              <a:lnSpc>
                <a:spcPct val="90000"/>
              </a:lnSpc>
              <a:spcBef>
                <a:spcPct val="0"/>
              </a:spcBef>
            </a:pPr>
            <a:r>
              <a:rPr lang="en-CA" b="1" i="1" dirty="0" smtClean="0"/>
              <a:t>Tell </a:t>
            </a:r>
            <a:r>
              <a:rPr lang="en-CA" b="1" i="1" baseline="0" dirty="0" smtClean="0"/>
              <a:t>each participant to bend the arm of the paperclip back and forth with you and explain as you talk. Ask them to count how many times they had to bend the paperclip before it broke.</a:t>
            </a:r>
          </a:p>
          <a:p>
            <a:r>
              <a:rPr lang="en-CA" sz="1200" kern="1200" dirty="0" smtClean="0">
                <a:solidFill>
                  <a:schemeClr val="tx1"/>
                </a:solidFill>
                <a:latin typeface="+mn-lt"/>
                <a:ea typeface="+mn-ea"/>
                <a:cs typeface="+mn-cs"/>
              </a:rPr>
              <a:t>If we bend the arm of this paperclip back and forth sooner or later it will break. This is because the metal is weakening. </a:t>
            </a:r>
          </a:p>
          <a:p>
            <a:pPr>
              <a:lnSpc>
                <a:spcPct val="90000"/>
              </a:lnSpc>
              <a:spcBef>
                <a:spcPct val="0"/>
              </a:spcBef>
            </a:pPr>
            <a:endParaRPr lang="en-CA" b="1" i="0" dirty="0" smtClean="0"/>
          </a:p>
          <a:p>
            <a:pPr>
              <a:lnSpc>
                <a:spcPct val="90000"/>
              </a:lnSpc>
              <a:spcBef>
                <a:spcPct val="0"/>
              </a:spcBef>
            </a:pPr>
            <a:r>
              <a:rPr lang="en-CA" b="1" dirty="0" smtClean="0"/>
              <a:t>Ask: How many</a:t>
            </a:r>
            <a:r>
              <a:rPr lang="en-CA" b="1" baseline="0" dirty="0" smtClean="0"/>
              <a:t> bends before your paperclip broke. </a:t>
            </a:r>
          </a:p>
          <a:p>
            <a:pPr>
              <a:lnSpc>
                <a:spcPct val="90000"/>
              </a:lnSpc>
              <a:spcBef>
                <a:spcPct val="0"/>
              </a:spcBef>
            </a:pPr>
            <a:r>
              <a:rPr lang="en-CA" b="0" i="1" baseline="0" dirty="0" smtClean="0"/>
              <a:t>Let participants respond. Note that there are different numbers. </a:t>
            </a:r>
          </a:p>
          <a:p>
            <a:pPr>
              <a:lnSpc>
                <a:spcPct val="90000"/>
              </a:lnSpc>
              <a:spcBef>
                <a:spcPct val="0"/>
              </a:spcBef>
            </a:pPr>
            <a:endParaRPr lang="en-CA" b="1" i="0" dirty="0" smtClean="0"/>
          </a:p>
          <a:p>
            <a:pPr>
              <a:lnSpc>
                <a:spcPct val="90000"/>
              </a:lnSpc>
              <a:spcBef>
                <a:spcPct val="0"/>
              </a:spcBef>
            </a:pPr>
            <a:r>
              <a:rPr lang="en-US" dirty="0" smtClean="0"/>
              <a:t>Like a paper clip, your tendons, muscles and other soft tissues will weaken with repeated use. In time this can cause pain and discomfort. </a:t>
            </a:r>
            <a:endParaRPr lang="en-CA" dirty="0" smtClean="0"/>
          </a:p>
          <a:p>
            <a:pPr>
              <a:lnSpc>
                <a:spcPct val="90000"/>
              </a:lnSpc>
              <a:spcBef>
                <a:spcPct val="0"/>
              </a:spcBef>
            </a:pPr>
            <a:endParaRPr lang="en-US" dirty="0" smtClean="0"/>
          </a:p>
          <a:p>
            <a:r>
              <a:rPr lang="en-CA" dirty="0" smtClean="0"/>
              <a:t>Unlike the paperclip our body’s soft tissue can recover. If we know what is causing the pain, or MSD, we can treat it. Treatment could include:</a:t>
            </a:r>
          </a:p>
          <a:p>
            <a:pPr lvl="0">
              <a:buFont typeface="Arial" pitchFamily="34" charset="0"/>
              <a:buChar char="•"/>
            </a:pPr>
            <a:r>
              <a:rPr lang="en-CA" dirty="0" smtClean="0"/>
              <a:t>Resting</a:t>
            </a:r>
          </a:p>
          <a:p>
            <a:pPr lvl="0">
              <a:buFont typeface="Arial" pitchFamily="34" charset="0"/>
              <a:buChar char="•"/>
            </a:pPr>
            <a:r>
              <a:rPr lang="en-CA" dirty="0" smtClean="0"/>
              <a:t>Changing our posture while we work </a:t>
            </a:r>
          </a:p>
          <a:p>
            <a:pPr lvl="0">
              <a:buFont typeface="Arial" pitchFamily="34" charset="0"/>
              <a:buChar char="•"/>
            </a:pPr>
            <a:r>
              <a:rPr lang="en-CA" dirty="0" smtClean="0"/>
              <a:t>Changing the tasks we do </a:t>
            </a:r>
          </a:p>
          <a:p>
            <a:r>
              <a:rPr lang="en-CA" dirty="0" smtClean="0"/>
              <a:t>Remember, you should get treatment as soon as you experience pain. </a:t>
            </a:r>
          </a:p>
          <a:p>
            <a:r>
              <a:rPr lang="en-CA" b="1" dirty="0" smtClean="0"/>
              <a:t>Ask: Does anyone have any questions</a:t>
            </a:r>
          </a:p>
          <a:p>
            <a:r>
              <a:rPr lang="en-CA" b="1" dirty="0" smtClean="0"/>
              <a:t>Segue: </a:t>
            </a:r>
            <a:r>
              <a:rPr lang="en-CA" dirty="0" smtClean="0"/>
              <a:t>Let’s talk more about how what causes MSDs. </a:t>
            </a:r>
          </a:p>
          <a:p>
            <a:pPr>
              <a:lnSpc>
                <a:spcPct val="90000"/>
              </a:lnSpc>
              <a:spcBef>
                <a:spcPct val="0"/>
              </a:spcBef>
            </a:pPr>
            <a:endParaRPr lang="en-CA"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21CDA464-5442-439A-B577-C8BC6BB6AFA0}" type="slidenum">
              <a:rPr lang="en-CA"/>
              <a:pPr defTabSz="912813" fontAlgn="base">
                <a:spcBef>
                  <a:spcPct val="0"/>
                </a:spcBef>
                <a:spcAft>
                  <a:spcPct val="0"/>
                </a:spcAft>
              </a:pPr>
              <a:t>6</a:t>
            </a:fld>
            <a:endParaRPr lang="en-CA" dirty="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smtClean="0"/>
              <a:t>Ask</a:t>
            </a:r>
            <a:r>
              <a:rPr lang="en-US" dirty="0" smtClean="0"/>
              <a:t> </a:t>
            </a:r>
            <a:r>
              <a:rPr lang="en-US" i="1" dirty="0" smtClean="0"/>
              <a:t>(Do not reveal bullets yet.)</a:t>
            </a:r>
          </a:p>
          <a:p>
            <a:r>
              <a:rPr lang="en-US" sz="1200" kern="1200" dirty="0" smtClean="0">
                <a:solidFill>
                  <a:schemeClr val="tx1"/>
                </a:solidFill>
                <a:latin typeface="+mn-lt"/>
                <a:ea typeface="+mn-ea"/>
                <a:cs typeface="+mn-cs"/>
              </a:rPr>
              <a:t>Does anyone know any specific type of MSDs? One that you think might be related to the tasks that you do each day at work?</a:t>
            </a:r>
            <a:endParaRPr lang="en-CA" sz="1200" kern="1200" dirty="0" smtClean="0">
              <a:solidFill>
                <a:schemeClr val="tx1"/>
              </a:solidFill>
              <a:latin typeface="+mn-lt"/>
              <a:ea typeface="+mn-ea"/>
              <a:cs typeface="+mn-cs"/>
            </a:endParaRPr>
          </a:p>
          <a:p>
            <a:pPr>
              <a:spcBef>
                <a:spcPct val="0"/>
              </a:spcBef>
            </a:pPr>
            <a:endParaRPr lang="en-US" b="1" dirty="0" smtClean="0"/>
          </a:p>
          <a:p>
            <a:pPr>
              <a:spcBef>
                <a:spcPct val="0"/>
              </a:spcBef>
            </a:pPr>
            <a:r>
              <a:rPr lang="en-US" b="1" dirty="0" smtClean="0"/>
              <a:t>Note to speaker</a:t>
            </a:r>
          </a:p>
          <a:p>
            <a:pPr>
              <a:spcBef>
                <a:spcPct val="0"/>
              </a:spcBef>
            </a:pPr>
            <a:r>
              <a:rPr lang="en-US" i="1" dirty="0" smtClean="0"/>
              <a:t>Give participants a chance to come up with examples. Reveal the bullets to show the examples. </a:t>
            </a:r>
          </a:p>
          <a:p>
            <a:pPr>
              <a:spcBef>
                <a:spcPct val="0"/>
              </a:spcBef>
            </a:pPr>
            <a:endParaRPr lang="en-US" i="1" dirty="0" smtClean="0"/>
          </a:p>
          <a:p>
            <a:pPr>
              <a:spcBef>
                <a:spcPct val="0"/>
              </a:spcBef>
              <a:buFontTx/>
              <a:buChar char="•"/>
            </a:pPr>
            <a:r>
              <a:rPr lang="en-US" i="1" dirty="0" smtClean="0"/>
              <a:t>Back pain (includes a number of injuries)</a:t>
            </a:r>
          </a:p>
          <a:p>
            <a:pPr>
              <a:spcBef>
                <a:spcPct val="0"/>
              </a:spcBef>
              <a:buFontTx/>
              <a:buChar char="•"/>
            </a:pPr>
            <a:r>
              <a:rPr lang="en-US" i="1" dirty="0" smtClean="0"/>
              <a:t>Carpal tunnel syndrome (wrist/hand) – a nerve related disorder that causes numbness, tingling and pain in the hand and fingers</a:t>
            </a:r>
          </a:p>
          <a:p>
            <a:pPr>
              <a:spcBef>
                <a:spcPct val="0"/>
              </a:spcBef>
              <a:buFontTx/>
              <a:buChar char="•"/>
            </a:pPr>
            <a:r>
              <a:rPr lang="en-US" i="1" dirty="0" err="1" smtClean="0"/>
              <a:t>Epicondylitis</a:t>
            </a:r>
            <a:r>
              <a:rPr lang="en-US" i="1" dirty="0" smtClean="0"/>
              <a:t> (tennis or golfer’s elbow) – pain on the outside or inside of your elbow especially when gripping or rotating the forearm</a:t>
            </a:r>
          </a:p>
          <a:p>
            <a:pPr>
              <a:spcBef>
                <a:spcPct val="0"/>
              </a:spcBef>
              <a:buFontTx/>
              <a:buChar char="•"/>
            </a:pPr>
            <a:r>
              <a:rPr lang="en-US" i="1" dirty="0" smtClean="0"/>
              <a:t>Muscle strain – general muscle pain and discomfort in lots of different body parts</a:t>
            </a:r>
          </a:p>
          <a:p>
            <a:pPr>
              <a:spcBef>
                <a:spcPct val="0"/>
              </a:spcBef>
              <a:buFontTx/>
              <a:buChar char="•"/>
            </a:pPr>
            <a:r>
              <a:rPr lang="en-US" i="1" dirty="0" smtClean="0"/>
              <a:t>Tendonitis (anywhere in body) – this is a disorder of the tendons that attach your muscles to your bones</a:t>
            </a:r>
          </a:p>
          <a:p>
            <a:pPr>
              <a:spcBef>
                <a:spcPct val="0"/>
              </a:spcBef>
            </a:pPr>
            <a:endParaRPr lang="en-US" b="1" dirty="0" smtClean="0"/>
          </a:p>
          <a:p>
            <a:pPr>
              <a:spcBef>
                <a:spcPct val="0"/>
              </a:spcBef>
            </a:pPr>
            <a:r>
              <a:rPr lang="en-US" b="1" dirty="0" smtClean="0"/>
              <a:t>Segue</a:t>
            </a:r>
            <a:endParaRPr lang="en-US" dirty="0" smtClean="0"/>
          </a:p>
          <a:p>
            <a:pPr>
              <a:spcBef>
                <a:spcPct val="0"/>
              </a:spcBef>
            </a:pPr>
            <a:r>
              <a:rPr lang="en-US" dirty="0" smtClean="0"/>
              <a:t>Let’s look at how </a:t>
            </a:r>
            <a:r>
              <a:rPr lang="en-US" dirty="0" err="1" smtClean="0"/>
              <a:t>MSDs</a:t>
            </a:r>
            <a:r>
              <a:rPr lang="en-US" dirty="0" smtClean="0"/>
              <a:t> can be caused …</a:t>
            </a:r>
            <a:endParaRPr lang="en-US" b="1" dirty="0" smtClean="0"/>
          </a:p>
          <a:p>
            <a:pPr>
              <a:spcBef>
                <a:spcPct val="0"/>
              </a:spcBef>
            </a:pPr>
            <a:endParaRPr lang="en-CA"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normAutofit/>
          </a:bodyPr>
          <a:lstStyle/>
          <a:p>
            <a:r>
              <a:rPr lang="en-CA" sz="1200" kern="1200" dirty="0" smtClean="0">
                <a:solidFill>
                  <a:schemeClr val="tx1"/>
                </a:solidFill>
                <a:latin typeface="+mn-lt"/>
                <a:ea typeface="+mn-ea"/>
                <a:cs typeface="+mn-cs"/>
              </a:rPr>
              <a:t>A workplace hazard is a source of potential harm at work. For example, a box is a workplace hazard because you can incorrectly lift a box and hurt yourself.   A wet floor is a workplace hazard because you can slip and fall. </a:t>
            </a:r>
          </a:p>
          <a:p>
            <a:endParaRPr lang="en-CA" sz="1200" kern="1200" dirty="0" smtClean="0">
              <a:solidFill>
                <a:schemeClr val="tx1"/>
              </a:solidFill>
              <a:latin typeface="+mn-lt"/>
              <a:ea typeface="+mn-ea"/>
              <a:cs typeface="+mn-cs"/>
            </a:endParaRPr>
          </a:p>
          <a:p>
            <a:r>
              <a:rPr lang="en-CA" sz="1200" b="1" kern="1200" dirty="0" smtClean="0">
                <a:solidFill>
                  <a:schemeClr val="tx1"/>
                </a:solidFill>
                <a:latin typeface="+mn-lt"/>
                <a:ea typeface="+mn-ea"/>
                <a:cs typeface="+mn-cs"/>
              </a:rPr>
              <a:t>Segue</a:t>
            </a:r>
          </a:p>
          <a:p>
            <a:r>
              <a:rPr lang="en-CA" sz="1200" kern="1200" dirty="0" smtClean="0">
                <a:solidFill>
                  <a:schemeClr val="tx1"/>
                </a:solidFill>
                <a:latin typeface="+mn-lt"/>
                <a:ea typeface="+mn-ea"/>
                <a:cs typeface="+mn-cs"/>
              </a:rPr>
              <a:t>There are workplace hazards that increase the risk</a:t>
            </a:r>
            <a:r>
              <a:rPr lang="en-CA" sz="1200" kern="1200" baseline="0" dirty="0" smtClean="0">
                <a:solidFill>
                  <a:schemeClr val="tx1"/>
                </a:solidFill>
                <a:latin typeface="+mn-lt"/>
                <a:ea typeface="+mn-ea"/>
                <a:cs typeface="+mn-cs"/>
              </a:rPr>
              <a:t> of an</a:t>
            </a:r>
            <a:r>
              <a:rPr lang="en-CA" sz="1200" kern="1200" dirty="0" smtClean="0">
                <a:solidFill>
                  <a:schemeClr val="tx1"/>
                </a:solidFill>
                <a:latin typeface="+mn-lt"/>
                <a:ea typeface="+mn-ea"/>
                <a:cs typeface="+mn-cs"/>
              </a:rPr>
              <a:t> </a:t>
            </a:r>
            <a:r>
              <a:rPr lang="en-CA" sz="1200" kern="1200" dirty="0" err="1" smtClean="0">
                <a:solidFill>
                  <a:schemeClr val="tx1"/>
                </a:solidFill>
                <a:latin typeface="+mn-lt"/>
                <a:ea typeface="+mn-ea"/>
                <a:cs typeface="+mn-cs"/>
              </a:rPr>
              <a:t>MSDs</a:t>
            </a:r>
            <a:r>
              <a:rPr lang="en-CA" sz="1200" kern="1200" dirty="0" smtClean="0">
                <a:solidFill>
                  <a:schemeClr val="tx1"/>
                </a:solidFill>
                <a:latin typeface="+mn-lt"/>
                <a:ea typeface="+mn-ea"/>
                <a:cs typeface="+mn-cs"/>
              </a:rPr>
              <a:t>.  Let’s review these.</a:t>
            </a:r>
          </a:p>
          <a:p>
            <a:endParaRPr lang="en-CA" sz="1200" kern="1200" dirty="0" smtClean="0">
              <a:solidFill>
                <a:schemeClr val="tx1"/>
              </a:solidFill>
              <a:latin typeface="+mn-lt"/>
              <a:ea typeface="+mn-ea"/>
              <a:cs typeface="+mn-cs"/>
            </a:endParaRPr>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1E5917-111D-4DF2-BCA1-DD8071BFE48C}" type="slidenum">
              <a:rPr lang="en-CA"/>
              <a:pPr fontAlgn="base">
                <a:spcBef>
                  <a:spcPct val="0"/>
                </a:spcBef>
                <a:spcAft>
                  <a:spcPct val="0"/>
                </a:spcAft>
              </a:pPr>
              <a:t>7</a:t>
            </a:fld>
            <a:endParaRPr lang="en-CA"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normAutofit fontScale="77500" lnSpcReduction="20000"/>
          </a:bodyPr>
          <a:lstStyle/>
          <a:p>
            <a:r>
              <a:rPr lang="en-CA" sz="1200" kern="1200" dirty="0" smtClean="0">
                <a:solidFill>
                  <a:schemeClr val="tx1"/>
                </a:solidFill>
                <a:latin typeface="+mn-lt"/>
                <a:ea typeface="+mn-ea"/>
                <a:cs typeface="+mn-cs"/>
              </a:rPr>
              <a:t>There are workplace hazards that add to </a:t>
            </a:r>
            <a:r>
              <a:rPr lang="en-CA" sz="1200" kern="1200" dirty="0" err="1" smtClean="0">
                <a:solidFill>
                  <a:schemeClr val="tx1"/>
                </a:solidFill>
                <a:latin typeface="+mn-lt"/>
                <a:ea typeface="+mn-ea"/>
                <a:cs typeface="+mn-cs"/>
              </a:rPr>
              <a:t>MSDs</a:t>
            </a:r>
            <a:r>
              <a:rPr lang="en-CA" sz="1200" kern="1200" dirty="0" smtClean="0">
                <a:solidFill>
                  <a:schemeClr val="tx1"/>
                </a:solidFill>
                <a:latin typeface="+mn-lt"/>
                <a:ea typeface="+mn-ea"/>
                <a:cs typeface="+mn-cs"/>
              </a:rPr>
              <a:t>. These hazards include:</a:t>
            </a:r>
          </a:p>
          <a:p>
            <a:endParaRPr lang="en-US" sz="1200" b="1" u="sng" kern="1200" dirty="0" smtClean="0">
              <a:solidFill>
                <a:schemeClr val="tx1"/>
              </a:solidFill>
              <a:latin typeface="+mn-lt"/>
              <a:ea typeface="+mn-ea"/>
              <a:cs typeface="+mn-cs"/>
            </a:endParaRPr>
          </a:p>
          <a:p>
            <a:r>
              <a:rPr lang="en-US" sz="1200" b="1" u="sng" kern="1200" dirty="0" smtClean="0">
                <a:solidFill>
                  <a:schemeClr val="tx1"/>
                </a:solidFill>
                <a:latin typeface="+mn-lt"/>
                <a:ea typeface="+mn-ea"/>
                <a:cs typeface="+mn-cs"/>
              </a:rPr>
              <a:t>Force</a:t>
            </a:r>
            <a:endParaRPr lang="en-CA"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Force is the effort your muscles need to do a task. As the level of effort goes up, the risk of developing an MSD goes up. An MSD can happen when the force needed to do the task is too great for your muscles, tendons, joints or tissues, or you don’t rest.   </a:t>
            </a:r>
            <a:endParaRPr lang="en-CA"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Ask: What types of tasks/jobs use force?</a:t>
            </a:r>
            <a:endParaRPr lang="en-CA" sz="1200" kern="1200" dirty="0" smtClean="0">
              <a:solidFill>
                <a:schemeClr val="tx1"/>
              </a:solidFill>
              <a:latin typeface="+mn-lt"/>
              <a:ea typeface="+mn-ea"/>
              <a:cs typeface="+mn-cs"/>
            </a:endParaRPr>
          </a:p>
          <a:p>
            <a:pPr lvl="0"/>
            <a:r>
              <a:rPr lang="en-US"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rPr>
              <a:t>→Examples of tasks requiring force: </a:t>
            </a:r>
            <a:r>
              <a:rPr lang="en-US" sz="1200" u="none" strike="noStrike" kern="1200" baseline="0" dirty="0" smtClean="0">
                <a:solidFill>
                  <a:srgbClr val="00B0F0"/>
                </a:solidFill>
                <a:effectLst>
                  <a:outerShdw blurRad="38100" dist="38100" dir="2700000" algn="tl">
                    <a:srgbClr val="000000">
                      <a:alpha val="43137"/>
                    </a:srgbClr>
                  </a:outerShdw>
                </a:effectLst>
                <a:latin typeface="+mn-lt"/>
                <a:ea typeface="+mn-ea"/>
                <a:cs typeface="+mn-cs"/>
              </a:rPr>
              <a:t>heavy</a:t>
            </a:r>
            <a:r>
              <a:rPr lang="en-US"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rPr>
              <a:t> lifting, stocking shelves, lifting of items</a:t>
            </a:r>
            <a:r>
              <a:rPr lang="en-US" sz="1200" u="none" strike="noStrike" kern="1200" baseline="0" dirty="0" smtClean="0">
                <a:solidFill>
                  <a:srgbClr val="00B0F0"/>
                </a:solidFill>
                <a:effectLst>
                  <a:outerShdw blurRad="38100" dist="38100" dir="2700000" algn="tl">
                    <a:srgbClr val="000000">
                      <a:alpha val="43137"/>
                    </a:srgbClr>
                  </a:outerShdw>
                </a:effectLst>
                <a:latin typeface="+mn-lt"/>
                <a:ea typeface="+mn-ea"/>
                <a:cs typeface="+mn-cs"/>
              </a:rPr>
              <a:t> at once,</a:t>
            </a:r>
            <a:r>
              <a:rPr lang="en-US"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rPr>
              <a:t> moving items from stock room to sales floor</a:t>
            </a:r>
            <a:endParaRPr lang="en-CA"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endParaRPr>
          </a:p>
          <a:p>
            <a:r>
              <a:rPr lang="en-US" sz="1200" kern="1200" dirty="0" smtClean="0">
                <a:solidFill>
                  <a:schemeClr val="tx1"/>
                </a:solidFill>
                <a:latin typeface="+mn-lt"/>
                <a:ea typeface="+mn-ea"/>
                <a:cs typeface="+mn-cs"/>
              </a:rPr>
              <a:t>Sometimes a task may seem ok or easy. But if your soft tissues or muscles are used for a long time, without rest, they can wear down, just like the paperclip.  For example, if you lift heavy</a:t>
            </a:r>
            <a:r>
              <a:rPr lang="en-US" sz="1200" kern="1200" baseline="0" dirty="0" smtClean="0">
                <a:solidFill>
                  <a:schemeClr val="tx1"/>
                </a:solidFill>
                <a:latin typeface="+mn-lt"/>
                <a:ea typeface="+mn-ea"/>
                <a:cs typeface="+mn-cs"/>
              </a:rPr>
              <a:t> items at once </a:t>
            </a:r>
            <a:r>
              <a:rPr lang="en-US" sz="1200" kern="1200" dirty="0" smtClean="0">
                <a:solidFill>
                  <a:schemeClr val="tx1"/>
                </a:solidFill>
                <a:latin typeface="+mn-lt"/>
                <a:ea typeface="+mn-ea"/>
                <a:cs typeface="+mn-cs"/>
              </a:rPr>
              <a:t>without taking a rest once in a while your muscle may wear down. </a:t>
            </a:r>
            <a:endParaRPr lang="en-CA" sz="1200" kern="1200" dirty="0" smtClean="0">
              <a:solidFill>
                <a:schemeClr val="tx1"/>
              </a:solidFill>
              <a:latin typeface="+mn-lt"/>
              <a:ea typeface="+mn-ea"/>
              <a:cs typeface="+mn-cs"/>
            </a:endParaRPr>
          </a:p>
          <a:p>
            <a:endParaRPr lang="en-US" sz="1200" u="sng" kern="1200" dirty="0" smtClean="0">
              <a:solidFill>
                <a:schemeClr val="tx1"/>
              </a:solidFill>
              <a:latin typeface="+mn-lt"/>
              <a:ea typeface="+mn-ea"/>
              <a:cs typeface="+mn-cs"/>
            </a:endParaRPr>
          </a:p>
          <a:p>
            <a:r>
              <a:rPr lang="en-US" sz="1200" b="1" u="sng" kern="1200" dirty="0" smtClean="0">
                <a:solidFill>
                  <a:schemeClr val="tx1"/>
                </a:solidFill>
                <a:latin typeface="+mn-lt"/>
                <a:ea typeface="+mn-ea"/>
                <a:cs typeface="+mn-cs"/>
              </a:rPr>
              <a:t>Repetition</a:t>
            </a:r>
            <a:r>
              <a:rPr lang="en-US" sz="1200" b="1" kern="1200" dirty="0" smtClean="0">
                <a:solidFill>
                  <a:schemeClr val="tx1"/>
                </a:solidFill>
                <a:latin typeface="+mn-lt"/>
                <a:ea typeface="+mn-ea"/>
                <a:cs typeface="+mn-cs"/>
              </a:rPr>
              <a:t> </a:t>
            </a:r>
            <a:endParaRPr lang="en-CA"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Doing the </a:t>
            </a:r>
            <a:r>
              <a:rPr lang="en-US" sz="1200" kern="1200" dirty="0" smtClean="0">
                <a:solidFill>
                  <a:srgbClr val="FF0000"/>
                </a:solidFill>
                <a:latin typeface="+mn-lt"/>
                <a:ea typeface="+mn-ea"/>
                <a:cs typeface="+mn-cs"/>
              </a:rPr>
              <a:t>same thing over and over can </a:t>
            </a:r>
            <a:r>
              <a:rPr lang="en-US" sz="1200" kern="1200" dirty="0" smtClean="0">
                <a:solidFill>
                  <a:schemeClr val="tx1"/>
                </a:solidFill>
                <a:latin typeface="+mn-lt"/>
                <a:ea typeface="+mn-ea"/>
                <a:cs typeface="+mn-cs"/>
              </a:rPr>
              <a:t>tire muscles and hurt soft tissues. Repetition can cause pain even if the force being used is low, and good posture is being used. The soft tissue wears down if there is no rest or change of activity.</a:t>
            </a:r>
            <a:endParaRPr lang="en-CA"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Ask: What tasks/jobs require repetition in your workplace? </a:t>
            </a:r>
            <a:endParaRPr lang="en-CA" sz="1200" kern="1200" dirty="0" smtClean="0">
              <a:solidFill>
                <a:schemeClr val="tx1"/>
              </a:solidFill>
              <a:latin typeface="+mn-lt"/>
              <a:ea typeface="+mn-ea"/>
              <a:cs typeface="+mn-cs"/>
            </a:endParaRPr>
          </a:p>
          <a:p>
            <a:pPr lvl="0"/>
            <a:r>
              <a:rPr lang="en-US"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rPr>
              <a:t>→</a:t>
            </a:r>
            <a:r>
              <a:rPr lang="en-US" sz="1200" kern="1200" dirty="0" smtClean="0">
                <a:solidFill>
                  <a:schemeClr val="tx1"/>
                </a:solidFill>
                <a:latin typeface="+mn-lt"/>
                <a:ea typeface="+mn-ea"/>
                <a:cs typeface="+mn-cs"/>
              </a:rPr>
              <a:t>Examples of</a:t>
            </a:r>
            <a:r>
              <a:rPr lang="en-US" sz="1200" kern="1200" baseline="0" dirty="0" smtClean="0">
                <a:solidFill>
                  <a:schemeClr val="tx1"/>
                </a:solidFill>
                <a:latin typeface="+mn-lt"/>
                <a:ea typeface="+mn-ea"/>
                <a:cs typeface="+mn-cs"/>
              </a:rPr>
              <a:t> repetition</a:t>
            </a:r>
            <a:endParaRPr lang="en-CA" sz="1200" kern="1200" dirty="0" smtClean="0">
              <a:solidFill>
                <a:schemeClr val="tx1"/>
              </a:solidFill>
              <a:latin typeface="+mn-lt"/>
              <a:ea typeface="+mn-ea"/>
              <a:cs typeface="+mn-cs"/>
            </a:endParaRPr>
          </a:p>
          <a:p>
            <a:endParaRPr lang="en-US" sz="1200" u="sng" kern="1200" dirty="0" smtClean="0">
              <a:solidFill>
                <a:schemeClr val="tx1"/>
              </a:solidFill>
              <a:latin typeface="+mn-lt"/>
              <a:ea typeface="+mn-ea"/>
              <a:cs typeface="+mn-cs"/>
            </a:endParaRPr>
          </a:p>
          <a:p>
            <a:r>
              <a:rPr lang="en-US" sz="1200" b="1" u="sng" kern="1200" dirty="0" smtClean="0">
                <a:solidFill>
                  <a:schemeClr val="tx1"/>
                </a:solidFill>
                <a:latin typeface="+mn-lt"/>
                <a:ea typeface="+mn-ea"/>
                <a:cs typeface="+mn-cs"/>
              </a:rPr>
              <a:t>Fixed or Awkward Posture</a:t>
            </a:r>
            <a:r>
              <a:rPr lang="en-US" sz="1200" b="1" kern="1200" dirty="0" smtClean="0">
                <a:solidFill>
                  <a:schemeClr val="tx1"/>
                </a:solidFill>
                <a:latin typeface="+mn-lt"/>
                <a:ea typeface="+mn-ea"/>
                <a:cs typeface="+mn-cs"/>
              </a:rPr>
              <a:t> </a:t>
            </a:r>
            <a:endParaRPr lang="en-CA"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Posture is a term for how we hold our bodies. Posture can refer to part of a body or the body as a whole.   If you sit or stand for a long time that is called a fixed posture. Fixed posture lowers blood flow to the muscles. Lower blood flow can make us tired or uncomfortable.   When we are bending and twisting our bodies to do work that is called an awkward posture. Awkward postures increase the amount of force on our soft tissues like tendons or  our spine.  </a:t>
            </a:r>
            <a:endParaRPr lang="en-CA"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Ask: What tasks require fixed or awkward posture in your workplace? </a:t>
            </a:r>
            <a:endParaRPr lang="en-CA" sz="1200" kern="1200" dirty="0" smtClean="0">
              <a:solidFill>
                <a:schemeClr val="tx1"/>
              </a:solidFill>
              <a:latin typeface="+mn-lt"/>
              <a:ea typeface="+mn-ea"/>
              <a:cs typeface="+mn-cs"/>
            </a:endParaRPr>
          </a:p>
          <a:p>
            <a:pPr lvl="0"/>
            <a:r>
              <a:rPr lang="en-US"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rPr>
              <a:t>→</a:t>
            </a:r>
            <a:r>
              <a:rPr lang="en-US" sz="1200" kern="1200" dirty="0" smtClean="0">
                <a:solidFill>
                  <a:schemeClr val="tx1"/>
                </a:solidFill>
                <a:latin typeface="+mn-lt"/>
                <a:ea typeface="+mn-ea"/>
                <a:cs typeface="+mn-cs"/>
              </a:rPr>
              <a:t>Examples of jobs requiring fixed postures: </a:t>
            </a:r>
            <a:r>
              <a:rPr lang="en-US" sz="1200" i="1" kern="1200" dirty="0" smtClean="0">
                <a:solidFill>
                  <a:schemeClr val="tx1"/>
                </a:solidFill>
                <a:latin typeface="+mn-lt"/>
                <a:ea typeface="+mn-ea"/>
                <a:cs typeface="+mn-cs"/>
              </a:rPr>
              <a:t> </a:t>
            </a:r>
          </a:p>
          <a:p>
            <a:pPr lvl="0"/>
            <a:r>
              <a:rPr lang="en-US" sz="1200" u="none" strike="noStrike" kern="1200" dirty="0" smtClean="0">
                <a:solidFill>
                  <a:srgbClr val="00B0F0"/>
                </a:solidFill>
                <a:effectLst>
                  <a:outerShdw blurRad="38100" dist="38100" dir="2700000" algn="tl">
                    <a:srgbClr val="000000">
                      <a:alpha val="43137"/>
                    </a:srgbClr>
                  </a:outerShdw>
                </a:effectLst>
                <a:latin typeface="+mn-lt"/>
                <a:ea typeface="+mn-ea"/>
                <a:cs typeface="+mn-cs"/>
              </a:rPr>
              <a:t>→</a:t>
            </a:r>
            <a:r>
              <a:rPr lang="en-US" sz="1200" kern="1200" dirty="0" smtClean="0">
                <a:solidFill>
                  <a:schemeClr val="tx1"/>
                </a:solidFill>
                <a:latin typeface="+mn-lt"/>
                <a:ea typeface="+mn-ea"/>
                <a:cs typeface="+mn-cs"/>
              </a:rPr>
              <a:t>Examples of jobs requiring awkward postures:</a:t>
            </a:r>
          </a:p>
          <a:p>
            <a:pPr lvl="0"/>
            <a:endParaRPr lang="en-CA"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Segue</a:t>
            </a:r>
            <a:r>
              <a:rPr lang="en-US" sz="1200" kern="1200" dirty="0" smtClean="0">
                <a:solidFill>
                  <a:schemeClr val="tx1"/>
                </a:solidFill>
                <a:latin typeface="+mn-lt"/>
                <a:ea typeface="+mn-ea"/>
                <a:cs typeface="+mn-cs"/>
              </a:rPr>
              <a:t> </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There is more risk of getting hurt if you are exposed to more than one workplace hazard.  Our bodies; fitness and how we work also affect our risk of developing an MSD. Let’s talk about our individual differences.</a:t>
            </a:r>
            <a:endParaRPr lang="en-CA" sz="1200" kern="1200" dirty="0">
              <a:solidFill>
                <a:schemeClr val="tx1"/>
              </a:solidFill>
              <a:latin typeface="+mn-lt"/>
              <a:ea typeface="+mn-ea"/>
              <a:cs typeface="+mn-cs"/>
            </a:endParaRPr>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1E5917-111D-4DF2-BCA1-DD8071BFE48C}" type="slidenum">
              <a:rPr lang="en-CA"/>
              <a:pPr fontAlgn="base">
                <a:spcBef>
                  <a:spcPct val="0"/>
                </a:spcBef>
                <a:spcAft>
                  <a:spcPct val="0"/>
                </a:spcAft>
              </a:pPr>
              <a:t>8</a:t>
            </a:fld>
            <a:endParaRPr lang="en-CA"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20000"/>
          </a:bodyPr>
          <a:lstStyle/>
          <a:p>
            <a:r>
              <a:rPr lang="en-US" sz="1200" b="1" kern="1200" dirty="0" smtClean="0">
                <a:solidFill>
                  <a:schemeClr val="tx1"/>
                </a:solidFill>
                <a:latin typeface="+mn-lt"/>
                <a:ea typeface="+mn-ea"/>
                <a:cs typeface="+mn-cs"/>
              </a:rPr>
              <a:t>Individual Differences</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We know that you are at more risk of getting an MSD when:</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The force you use to work is high</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There is repetition in your work</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You are not taking breaks when you should</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You have to use a fixed or awkward posture to do your work</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The amount of activity in your work goes up</a:t>
            </a:r>
          </a:p>
          <a:p>
            <a:pPr lvl="0">
              <a:buFont typeface="Arial" pitchFamily="34" charset="0"/>
              <a:buChar char="•"/>
            </a:pPr>
            <a:r>
              <a:rPr lang="en-US" sz="1200" kern="1200" dirty="0" smtClean="0">
                <a:solidFill>
                  <a:schemeClr val="tx1"/>
                </a:solidFill>
                <a:latin typeface="+mn-lt"/>
                <a:ea typeface="+mn-ea"/>
                <a:cs typeface="+mn-cs"/>
              </a:rPr>
              <a:t>You are exposed to more then one workplace hazard</a:t>
            </a:r>
            <a:endParaRPr lang="en-CA"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Each person’s body is different. Individual differences like are</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Size</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Strength</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Endurance (staying power, stamina, energy)</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Flexibility</a:t>
            </a:r>
            <a:endParaRPr lang="en-CA"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Previous MSD injury</a:t>
            </a:r>
            <a:endParaRPr lang="en-CA"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may also increase our risk. </a:t>
            </a:r>
          </a:p>
          <a:p>
            <a:endParaRPr lang="en-CA"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One task, or job, may be ok for one person but not someone else. </a:t>
            </a:r>
            <a:r>
              <a:rPr lang="en-US" sz="1200" kern="1200" dirty="0" smtClean="0">
                <a:solidFill>
                  <a:schemeClr val="tx1"/>
                </a:solidFill>
                <a:latin typeface="+mn-lt"/>
                <a:ea typeface="+mn-ea"/>
                <a:cs typeface="+mn-cs"/>
              </a:rPr>
              <a:t>There is little that can be done to change these individual factors.  Remember that </a:t>
            </a:r>
            <a:r>
              <a:rPr lang="en-US" sz="1200" kern="1200" dirty="0" err="1" smtClean="0">
                <a:solidFill>
                  <a:schemeClr val="tx1"/>
                </a:solidFill>
                <a:latin typeface="+mn-lt"/>
                <a:ea typeface="+mn-ea"/>
                <a:cs typeface="+mn-cs"/>
              </a:rPr>
              <a:t>MSDs</a:t>
            </a:r>
            <a:r>
              <a:rPr lang="en-US" sz="1200" kern="1200" dirty="0" smtClean="0">
                <a:solidFill>
                  <a:schemeClr val="tx1"/>
                </a:solidFill>
                <a:latin typeface="+mn-lt"/>
                <a:ea typeface="+mn-ea"/>
                <a:cs typeface="+mn-cs"/>
              </a:rPr>
              <a:t> </a:t>
            </a:r>
            <a:r>
              <a:rPr lang="en-US" dirty="0" smtClean="0">
                <a:solidFill>
                  <a:schemeClr val="tx1"/>
                </a:solidFill>
              </a:rPr>
              <a:t>can be caused by:</a:t>
            </a:r>
          </a:p>
          <a:p>
            <a:pPr>
              <a:buFontTx/>
              <a:buChar char="-"/>
            </a:pPr>
            <a:r>
              <a:rPr lang="en-US" dirty="0" smtClean="0">
                <a:solidFill>
                  <a:schemeClr val="tx1"/>
                </a:solidFill>
              </a:rPr>
              <a:t> doing something for a long time</a:t>
            </a:r>
          </a:p>
          <a:p>
            <a:pPr>
              <a:buFontTx/>
              <a:buChar char="-"/>
            </a:pPr>
            <a:r>
              <a:rPr lang="en-US" dirty="0" smtClean="0">
                <a:solidFill>
                  <a:schemeClr val="tx1"/>
                </a:solidFill>
              </a:rPr>
              <a:t> doing one activity that was too much for your body to handle. For example, lifting something that is too heavy.</a:t>
            </a:r>
            <a:endParaRPr lang="en-CA" dirty="0" smtClean="0">
              <a:solidFill>
                <a:schemeClr val="tx1"/>
              </a:solidFill>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should be aware of your own body and what it can do. Find out if your work station can adjust to fit your body. If it can, learn how to do this from your supervisor. And remember to take breaks when possible. </a:t>
            </a:r>
            <a:endParaRPr lang="en-CA" sz="1200" kern="1200" dirty="0" smtClean="0">
              <a:solidFill>
                <a:schemeClr val="tx1"/>
              </a:solidFill>
              <a:latin typeface="+mn-lt"/>
              <a:ea typeface="+mn-ea"/>
              <a:cs typeface="+mn-cs"/>
            </a:endParaRPr>
          </a:p>
          <a:p>
            <a:pPr>
              <a:spcBef>
                <a:spcPct val="0"/>
              </a:spcBef>
            </a:pPr>
            <a:endParaRPr lang="en-US" dirty="0" smtClean="0"/>
          </a:p>
          <a:p>
            <a:pPr>
              <a:spcBef>
                <a:spcPct val="0"/>
              </a:spcBef>
            </a:pPr>
            <a:r>
              <a:rPr lang="en-US" b="1" dirty="0" smtClean="0"/>
              <a:t>Segue</a:t>
            </a:r>
          </a:p>
          <a:p>
            <a:pPr>
              <a:spcBef>
                <a:spcPct val="0"/>
              </a:spcBef>
            </a:pPr>
            <a:r>
              <a:rPr lang="en-US" dirty="0" smtClean="0"/>
              <a:t>Let’s review what we have talked about so far.</a:t>
            </a:r>
          </a:p>
          <a:p>
            <a:pPr>
              <a:spcBef>
                <a:spcPct val="0"/>
              </a:spcBef>
            </a:pPr>
            <a:endParaRPr lang="en-CA" dirty="0" smtClean="0"/>
          </a:p>
        </p:txBody>
      </p:sp>
      <p:sp>
        <p:nvSpPr>
          <p:cNvPr id="6554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6B77980-F690-4A32-A8AB-B5E6A43DDCFA}" type="slidenum">
              <a:rPr lang="en-CA" sz="1200">
                <a:latin typeface="Calibri" pitchFamily="34" charset="0"/>
              </a:rPr>
              <a:pPr algn="r"/>
              <a:t>9</a:t>
            </a:fld>
            <a:endParaRPr lang="en-CA"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One Content">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55613" y="6308725"/>
            <a:ext cx="2214562" cy="276225"/>
          </a:xfrm>
          <a:prstGeom prst="rect">
            <a:avLst/>
          </a:prstGeom>
          <a:noFill/>
          <a:ln w="9525">
            <a:noFill/>
            <a:miter lim="800000"/>
            <a:headEnd/>
            <a:tailEnd/>
          </a:ln>
        </p:spPr>
        <p:txBody>
          <a:bodyPr>
            <a:spAutoFit/>
          </a:bodyPr>
          <a:lstStyle/>
          <a:p>
            <a:pPr>
              <a:defRPr/>
            </a:pPr>
            <a:r>
              <a:rPr lang="en-US" sz="1200" dirty="0" smtClean="0">
                <a:solidFill>
                  <a:srgbClr val="4A4845"/>
                </a:solidFill>
                <a:latin typeface="Calibri" pitchFamily="34" charset="0"/>
              </a:rPr>
              <a:t>PAGE</a:t>
            </a:r>
            <a:endParaRPr lang="en-US" sz="1200" dirty="0">
              <a:solidFill>
                <a:srgbClr val="4A4845"/>
              </a:solidFill>
              <a:latin typeface="Calibri" pitchFamily="34" charset="0"/>
            </a:endParaRPr>
          </a:p>
        </p:txBody>
      </p:sp>
      <p:sp>
        <p:nvSpPr>
          <p:cNvPr id="10" name="Title 1"/>
          <p:cNvSpPr>
            <a:spLocks noGrp="1"/>
          </p:cNvSpPr>
          <p:nvPr>
            <p:ph type="title"/>
          </p:nvPr>
        </p:nvSpPr>
        <p:spPr>
          <a:xfrm>
            <a:off x="457200" y="71414"/>
            <a:ext cx="8229600" cy="1143000"/>
          </a:xfrm>
          <a:prstGeom prst="rect">
            <a:avLst/>
          </a:prstGeom>
        </p:spPr>
        <p:txBody>
          <a:bodyPr>
            <a:normAutofit/>
          </a:bodyPr>
          <a:lstStyle>
            <a:lvl1pPr>
              <a:defRPr sz="3200" baseline="0">
                <a:solidFill>
                  <a:srgbClr val="6DAE00"/>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152400"/>
            <a:ext cx="77724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pic>
        <p:nvPicPr>
          <p:cNvPr id="5" name="Picture 2" descr="Z:\Blazing Design\Blazing Clients\Health &amp; Safety Ontario\2010\HSO-1018 Organizational Corporate Stationary Set Design\PowerPoint\PPT Resources\HSO1015_HSOPowerPoint2ndPg.jpg"/>
          <p:cNvPicPr>
            <a:picLocks noChangeAspect="1" noChangeArrowheads="1"/>
          </p:cNvPicPr>
          <p:nvPr/>
        </p:nvPicPr>
        <p:blipFill>
          <a:blip r:embed="rId2"/>
          <a:srcRect l="1624" t="4510"/>
          <a:stretch>
            <a:fillRect/>
          </a:stretch>
        </p:blipFill>
        <p:spPr bwMode="auto">
          <a:xfrm>
            <a:off x="0" y="0"/>
            <a:ext cx="9144000" cy="6858000"/>
          </a:xfrm>
          <a:prstGeom prst="rect">
            <a:avLst/>
          </a:prstGeom>
          <a:noFill/>
          <a:ln w="9525">
            <a:noFill/>
            <a:miter lim="800000"/>
            <a:headEnd/>
            <a:tailEnd/>
          </a:ln>
        </p:spPr>
      </p:pic>
      <p:sp>
        <p:nvSpPr>
          <p:cNvPr id="6" name="TextBox 5"/>
          <p:cNvSpPr txBox="1">
            <a:spLocks noChangeArrowheads="1"/>
          </p:cNvSpPr>
          <p:nvPr/>
        </p:nvSpPr>
        <p:spPr bwMode="auto">
          <a:xfrm>
            <a:off x="455613" y="6215063"/>
            <a:ext cx="2214562" cy="461962"/>
          </a:xfrm>
          <a:prstGeom prst="rect">
            <a:avLst/>
          </a:prstGeom>
          <a:noFill/>
          <a:ln w="9525">
            <a:noFill/>
            <a:miter lim="800000"/>
            <a:headEnd/>
            <a:tailEnd/>
          </a:ln>
        </p:spPr>
        <p:txBody>
          <a:bodyPr>
            <a:spAutoFit/>
          </a:bodyPr>
          <a:lstStyle/>
          <a:p>
            <a:pPr>
              <a:defRPr/>
            </a:pPr>
            <a:r>
              <a:rPr lang="en-CA" sz="1200" dirty="0">
                <a:solidFill>
                  <a:srgbClr val="4A4845"/>
                </a:solidFill>
                <a:latin typeface="Calibri" pitchFamily="34" charset="0"/>
              </a:rPr>
              <a:t>WKS04 000803 W0112</a:t>
            </a:r>
            <a:endParaRPr lang="en-US" sz="1200" dirty="0">
              <a:solidFill>
                <a:srgbClr val="4A4845"/>
              </a:solidFill>
              <a:latin typeface="Calibri" pitchFamily="34" charset="0"/>
            </a:endParaRPr>
          </a:p>
          <a:p>
            <a:pPr>
              <a:defRPr/>
            </a:pPr>
            <a:r>
              <a:rPr lang="en-US" sz="1200" dirty="0">
                <a:solidFill>
                  <a:srgbClr val="4A4845"/>
                </a:solidFill>
                <a:latin typeface="Calibri" pitchFamily="34" charset="0"/>
              </a:rPr>
              <a:t>PAGE </a:t>
            </a:r>
            <a:r>
              <a:rPr lang="en-US" sz="1200" dirty="0" smtClean="0">
                <a:solidFill>
                  <a:srgbClr val="4A4845"/>
                </a:solidFill>
                <a:latin typeface="Calibri" pitchFamily="34" charset="0"/>
              </a:rPr>
              <a:t>39</a:t>
            </a:r>
            <a:endParaRPr lang="en-US" sz="1200" dirty="0">
              <a:solidFill>
                <a:srgbClr val="4A4845"/>
              </a:solidFill>
              <a:latin typeface="Calibri" pitchFamily="34" charset="0"/>
            </a:endParaRPr>
          </a:p>
        </p:txBody>
      </p:sp>
      <p:sp>
        <p:nvSpPr>
          <p:cNvPr id="11" name="Title 1"/>
          <p:cNvSpPr>
            <a:spLocks noGrp="1"/>
          </p:cNvSpPr>
          <p:nvPr>
            <p:ph type="title"/>
          </p:nvPr>
        </p:nvSpPr>
        <p:spPr>
          <a:xfrm>
            <a:off x="457200" y="274320"/>
            <a:ext cx="8229600" cy="1143000"/>
          </a:xfrm>
        </p:spPr>
        <p:txBody>
          <a:bodyPr>
            <a:normAutofit/>
          </a:bodyPr>
          <a:lstStyle>
            <a:lvl1pPr>
              <a:defRPr sz="3200" baseline="0">
                <a:solidFill>
                  <a:srgbClr val="6DAE00"/>
                </a:solidFill>
              </a:defRPr>
            </a:lvl1pPr>
          </a:lstStyle>
          <a:p>
            <a:r>
              <a:rPr lang="en-US" smtClean="0"/>
              <a:t>Click to edit Master title style</a:t>
            </a:r>
            <a:endParaRPr lang="en-US" dirty="0"/>
          </a:p>
        </p:txBody>
      </p:sp>
      <p:sp>
        <p:nvSpPr>
          <p:cNvPr id="9" name="Content Placeholder 2"/>
          <p:cNvSpPr>
            <a:spLocks noGrp="1"/>
          </p:cNvSpPr>
          <p:nvPr>
            <p:ph sz="half" idx="1"/>
          </p:nvPr>
        </p:nvSpPr>
        <p:spPr>
          <a:xfrm>
            <a:off x="457200" y="1600201"/>
            <a:ext cx="4038600" cy="4277072"/>
          </a:xfrm>
        </p:spPr>
        <p:txBody>
          <a:bodyPr>
            <a:normAutofit/>
          </a:bodyPr>
          <a:lstStyle>
            <a:lvl1pPr>
              <a:defRPr sz="2800">
                <a:solidFill>
                  <a:srgbClr val="4A4845"/>
                </a:solidFill>
              </a:defRPr>
            </a:lvl1pPr>
            <a:lvl2pPr>
              <a:defRPr sz="2400">
                <a:solidFill>
                  <a:srgbClr val="4A4845"/>
                </a:solidFill>
              </a:defRPr>
            </a:lvl2pPr>
            <a:lvl3pPr>
              <a:defRPr sz="2000">
                <a:solidFill>
                  <a:srgbClr val="4A4845"/>
                </a:solidFill>
              </a:defRPr>
            </a:lvl3pPr>
            <a:lvl4pPr>
              <a:defRPr sz="1800">
                <a:solidFill>
                  <a:srgbClr val="4A4845"/>
                </a:solidFill>
              </a:defRPr>
            </a:lvl4pPr>
            <a:lvl5pPr>
              <a:defRPr sz="1800">
                <a:solidFill>
                  <a:srgbClr val="4A4845"/>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2"/>
          </p:nvPr>
        </p:nvSpPr>
        <p:spPr>
          <a:xfrm>
            <a:off x="4648200" y="1600201"/>
            <a:ext cx="4038600" cy="4277072"/>
          </a:xfrm>
        </p:spPr>
        <p:txBody>
          <a:bodyPr>
            <a:normAutofit/>
          </a:bodyPr>
          <a:lstStyle>
            <a:lvl1pPr>
              <a:defRPr sz="2800">
                <a:solidFill>
                  <a:srgbClr val="4A4845"/>
                </a:solidFill>
              </a:defRPr>
            </a:lvl1pPr>
            <a:lvl2pPr>
              <a:defRPr sz="2400">
                <a:solidFill>
                  <a:srgbClr val="4A4845"/>
                </a:solidFill>
              </a:defRPr>
            </a:lvl2pPr>
            <a:lvl3pPr>
              <a:defRPr sz="2000">
                <a:solidFill>
                  <a:srgbClr val="4A4845"/>
                </a:solidFill>
              </a:defRPr>
            </a:lvl3pPr>
            <a:lvl4pPr>
              <a:defRPr sz="1800">
                <a:solidFill>
                  <a:srgbClr val="4A4845"/>
                </a:solidFill>
              </a:defRPr>
            </a:lvl4pPr>
            <a:lvl5pPr>
              <a:defRPr sz="1800">
                <a:solidFill>
                  <a:srgbClr val="4A4845"/>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pic>
        <p:nvPicPr>
          <p:cNvPr id="4" name="Picture 2" descr="Z:\Blazing Design\Blazing Clients\Health &amp; Safety Ontario\2010\HSO-1018 Organizational Corporate Stationary Set Design\PowerPoint\PPT Resources\HSO1015_HSOPowerPointLrgCoverPg.jpg"/>
          <p:cNvPicPr>
            <a:picLocks noChangeAspect="1" noChangeArrowheads="1"/>
          </p:cNvPicPr>
          <p:nvPr/>
        </p:nvPicPr>
        <p:blipFill>
          <a:blip r:embed="rId2"/>
          <a:srcRect/>
          <a:stretch>
            <a:fillRect/>
          </a:stretch>
        </p:blipFill>
        <p:spPr bwMode="auto">
          <a:xfrm>
            <a:off x="0" y="-304800"/>
            <a:ext cx="9294813" cy="7334250"/>
          </a:xfrm>
          <a:prstGeom prst="rect">
            <a:avLst/>
          </a:prstGeom>
          <a:noFill/>
          <a:ln w="9525">
            <a:noFill/>
            <a:miter lim="800000"/>
            <a:headEnd/>
            <a:tailEnd/>
          </a:ln>
        </p:spPr>
      </p:pic>
      <p:sp>
        <p:nvSpPr>
          <p:cNvPr id="3" name="Title 2"/>
          <p:cNvSpPr>
            <a:spLocks noGrp="1"/>
          </p:cNvSpPr>
          <p:nvPr>
            <p:ph type="title"/>
          </p:nvPr>
        </p:nvSpPr>
        <p:spPr>
          <a:xfrm>
            <a:off x="1500166" y="3025772"/>
            <a:ext cx="4657700" cy="1143000"/>
          </a:xfrm>
        </p:spPr>
        <p:txBody>
          <a:bodyPr/>
          <a:lstStyle>
            <a:lvl1pPr algn="r">
              <a:defRPr sz="2400">
                <a:solidFill>
                  <a:srgbClr val="4A4845"/>
                </a:solidFill>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a:xfrm>
            <a:off x="8305800" y="6356350"/>
            <a:ext cx="381000" cy="365125"/>
          </a:xfrm>
          <a:prstGeom prst="rect">
            <a:avLst/>
          </a:prstGeom>
        </p:spPr>
        <p:txBody>
          <a:bodyPr/>
          <a:lstStyle/>
          <a:p>
            <a:fld id="{1EC5BB13-B4FB-4D70-AD50-4DBD6F2DFAB8}"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a:xfrm>
            <a:off x="8305800" y="6356350"/>
            <a:ext cx="381000" cy="365125"/>
          </a:xfrm>
          <a:prstGeom prst="rect">
            <a:avLst/>
          </a:prstGeom>
        </p:spPr>
        <p:txBody>
          <a:bodyPr/>
          <a:lstStyle/>
          <a:p>
            <a:fld id="{1EC5BB13-B4FB-4D70-AD50-4DBD6F2DFAB8}"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a:xfrm>
            <a:off x="8305800" y="6356350"/>
            <a:ext cx="381000" cy="365125"/>
          </a:xfrm>
          <a:prstGeom prst="rect">
            <a:avLst/>
          </a:prstGeom>
        </p:spPr>
        <p:txBody>
          <a:bodyPr/>
          <a:lstStyle/>
          <a:p>
            <a:fld id="{1EC5BB13-B4FB-4D70-AD50-4DBD6F2DFAB8}"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a:xfrm>
            <a:off x="8305800" y="6356350"/>
            <a:ext cx="381000" cy="365125"/>
          </a:xfrm>
          <a:prstGeom prst="rect">
            <a:avLst/>
          </a:prstGeom>
        </p:spPr>
        <p:txBody>
          <a:bodyPr/>
          <a:lstStyle/>
          <a:p>
            <a:fld id="{1EC5BB13-B4FB-4D70-AD50-4DBD6F2DFAB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55613" y="6308725"/>
            <a:ext cx="2214562" cy="276225"/>
          </a:xfrm>
          <a:prstGeom prst="rect">
            <a:avLst/>
          </a:prstGeom>
          <a:noFill/>
          <a:ln w="9525">
            <a:noFill/>
            <a:miter lim="800000"/>
            <a:headEnd/>
            <a:tailEnd/>
          </a:ln>
        </p:spPr>
        <p:txBody>
          <a:bodyPr>
            <a:spAutoFit/>
          </a:bodyPr>
          <a:lstStyle/>
          <a:p>
            <a:pPr>
              <a:defRPr/>
            </a:pPr>
            <a:r>
              <a:rPr lang="en-US" sz="1200" dirty="0" smtClean="0">
                <a:solidFill>
                  <a:srgbClr val="4A4845"/>
                </a:solidFill>
                <a:latin typeface="Calibri" pitchFamily="34" charset="0"/>
              </a:rPr>
              <a:t>PAGE</a:t>
            </a:r>
            <a:endParaRPr lang="en-US" sz="1200" dirty="0">
              <a:solidFill>
                <a:srgbClr val="4A4845"/>
              </a:solidFill>
              <a:latin typeface="Calibri" pitchFamily="34" charset="0"/>
            </a:endParaRPr>
          </a:p>
        </p:txBody>
      </p:sp>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DAE0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4A779C-39E3-4ADB-9333-68C05F79CAAA}" type="datetimeFigureOut">
              <a:rPr lang="en-US" smtClean="0"/>
              <a:pPr/>
              <a:t>06/06/2012</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B1D5DE-182B-42F2-9D47-27FEEBC82F5D}" type="slidenum">
              <a:rPr lang="en-CA" smtClean="0"/>
              <a:pPr/>
              <a:t>‹#›</a:t>
            </a:fld>
            <a:endParaRPr lang="en-CA" dirty="0"/>
          </a:p>
        </p:txBody>
      </p:sp>
    </p:spTree>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Z:\Blazing Design\Blazing Clients\Health &amp; Safety Ontario\2010\HSO-1018 Organizational Corporate Stationary Set Design\PowerPoint\PPT Resources\HSO1015_HSOPowerPoint2ndPg.jpg"/>
          <p:cNvPicPr>
            <a:picLocks noChangeAspect="1" noChangeArrowheads="1"/>
          </p:cNvPicPr>
          <p:nvPr/>
        </p:nvPicPr>
        <p:blipFill>
          <a:blip r:embed="rId20"/>
          <a:srcRect/>
          <a:stretch>
            <a:fillRect/>
          </a:stretch>
        </p:blipFill>
        <p:spPr bwMode="auto">
          <a:xfrm>
            <a:off x="0" y="-214313"/>
            <a:ext cx="9294813" cy="7181851"/>
          </a:xfrm>
          <a:prstGeom prst="rect">
            <a:avLst/>
          </a:prstGeom>
          <a:noFill/>
          <a:ln w="9525">
            <a:noFill/>
            <a:miter lim="800000"/>
            <a:headEnd/>
            <a:tailEnd/>
          </a:ln>
        </p:spPr>
      </p:pic>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extBox 4"/>
          <p:cNvSpPr txBox="1">
            <a:spLocks noChangeArrowheads="1"/>
          </p:cNvSpPr>
          <p:nvPr/>
        </p:nvSpPr>
        <p:spPr bwMode="auto">
          <a:xfrm>
            <a:off x="455613" y="6308725"/>
            <a:ext cx="2214562" cy="276225"/>
          </a:xfrm>
          <a:prstGeom prst="rect">
            <a:avLst/>
          </a:prstGeom>
          <a:noFill/>
          <a:ln w="9525">
            <a:noFill/>
            <a:miter lim="800000"/>
            <a:headEnd/>
            <a:tailEnd/>
          </a:ln>
        </p:spPr>
        <p:txBody>
          <a:bodyPr>
            <a:spAutoFit/>
          </a:bodyPr>
          <a:lstStyle/>
          <a:p>
            <a:pPr>
              <a:defRPr/>
            </a:pPr>
            <a:r>
              <a:rPr lang="en-US" sz="1200" dirty="0">
                <a:solidFill>
                  <a:srgbClr val="4A4845"/>
                </a:solidFill>
                <a:latin typeface="Calibri" pitchFamily="34" charset="0"/>
              </a:rPr>
              <a:t>PAGE </a:t>
            </a:r>
            <a:r>
              <a:rPr lang="en-US" sz="1200" dirty="0" smtClean="0">
                <a:solidFill>
                  <a:srgbClr val="4A4845"/>
                </a:solidFill>
                <a:latin typeface="Calibri" pitchFamily="34" charset="0"/>
              </a:rPr>
              <a:t>2 OF 39</a:t>
            </a:r>
            <a:endParaRPr lang="en-US" sz="1200" dirty="0">
              <a:solidFill>
                <a:srgbClr val="4A4845"/>
              </a:solidFill>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3" r:id="rId11"/>
    <p:sldLayoutId id="2147483714" r:id="rId12"/>
    <p:sldLayoutId id="2147483715" r:id="rId13"/>
    <p:sldLayoutId id="2147483716" r:id="rId14"/>
    <p:sldLayoutId id="2147483719" r:id="rId15"/>
    <p:sldLayoutId id="2147483720" r:id="rId16"/>
    <p:sldLayoutId id="2147483721" r:id="rId17"/>
    <p:sldLayoutId id="2147483722" r:id="rId18"/>
  </p:sldLayoutIdLst>
  <p:txStyles>
    <p:titleStyle>
      <a:lvl1pPr algn="ctr" rtl="0" eaLnBrk="1" fontAlgn="base" hangingPunct="1">
        <a:spcBef>
          <a:spcPct val="0"/>
        </a:spcBef>
        <a:spcAft>
          <a:spcPct val="0"/>
        </a:spcAft>
        <a:defRPr sz="3200">
          <a:solidFill>
            <a:srgbClr val="4A4845"/>
          </a:solidFill>
          <a:latin typeface="+mj-lt"/>
          <a:ea typeface="+mj-ea"/>
          <a:cs typeface="+mj-cs"/>
        </a:defRPr>
      </a:lvl1pPr>
      <a:lvl2pPr algn="ctr" rtl="0" eaLnBrk="1" fontAlgn="base" hangingPunct="1">
        <a:spcBef>
          <a:spcPct val="0"/>
        </a:spcBef>
        <a:spcAft>
          <a:spcPct val="0"/>
        </a:spcAft>
        <a:defRPr sz="3200">
          <a:solidFill>
            <a:srgbClr val="4A4845"/>
          </a:solidFill>
          <a:latin typeface="Calibri" pitchFamily="34" charset="0"/>
        </a:defRPr>
      </a:lvl2pPr>
      <a:lvl3pPr algn="ctr" rtl="0" eaLnBrk="1" fontAlgn="base" hangingPunct="1">
        <a:spcBef>
          <a:spcPct val="0"/>
        </a:spcBef>
        <a:spcAft>
          <a:spcPct val="0"/>
        </a:spcAft>
        <a:defRPr sz="3200">
          <a:solidFill>
            <a:srgbClr val="4A4845"/>
          </a:solidFill>
          <a:latin typeface="Calibri" pitchFamily="34" charset="0"/>
        </a:defRPr>
      </a:lvl3pPr>
      <a:lvl4pPr algn="ctr" rtl="0" eaLnBrk="1" fontAlgn="base" hangingPunct="1">
        <a:spcBef>
          <a:spcPct val="0"/>
        </a:spcBef>
        <a:spcAft>
          <a:spcPct val="0"/>
        </a:spcAft>
        <a:defRPr sz="3200">
          <a:solidFill>
            <a:srgbClr val="4A4845"/>
          </a:solidFill>
          <a:latin typeface="Calibri" pitchFamily="34" charset="0"/>
        </a:defRPr>
      </a:lvl4pPr>
      <a:lvl5pPr algn="ctr" rtl="0" eaLnBrk="1" fontAlgn="base" hangingPunct="1">
        <a:spcBef>
          <a:spcPct val="0"/>
        </a:spcBef>
        <a:spcAft>
          <a:spcPct val="0"/>
        </a:spcAft>
        <a:defRPr sz="3200">
          <a:solidFill>
            <a:srgbClr val="4A4845"/>
          </a:solidFill>
          <a:latin typeface="Calibri" pitchFamily="34" charset="0"/>
        </a:defRPr>
      </a:lvl5pPr>
      <a:lvl6pPr marL="457200" algn="ctr" rtl="0" eaLnBrk="1" fontAlgn="base" hangingPunct="1">
        <a:spcBef>
          <a:spcPct val="0"/>
        </a:spcBef>
        <a:spcAft>
          <a:spcPct val="0"/>
        </a:spcAft>
        <a:defRPr sz="3200">
          <a:solidFill>
            <a:srgbClr val="4A4845"/>
          </a:solidFill>
          <a:latin typeface="Calibri" pitchFamily="34" charset="0"/>
        </a:defRPr>
      </a:lvl6pPr>
      <a:lvl7pPr marL="914400" algn="ctr" rtl="0" eaLnBrk="1" fontAlgn="base" hangingPunct="1">
        <a:spcBef>
          <a:spcPct val="0"/>
        </a:spcBef>
        <a:spcAft>
          <a:spcPct val="0"/>
        </a:spcAft>
        <a:defRPr sz="3200">
          <a:solidFill>
            <a:srgbClr val="4A4845"/>
          </a:solidFill>
          <a:latin typeface="Calibri" pitchFamily="34" charset="0"/>
        </a:defRPr>
      </a:lvl7pPr>
      <a:lvl8pPr marL="1371600" algn="ctr" rtl="0" eaLnBrk="1" fontAlgn="base" hangingPunct="1">
        <a:spcBef>
          <a:spcPct val="0"/>
        </a:spcBef>
        <a:spcAft>
          <a:spcPct val="0"/>
        </a:spcAft>
        <a:defRPr sz="3200">
          <a:solidFill>
            <a:srgbClr val="4A4845"/>
          </a:solidFill>
          <a:latin typeface="Calibri" pitchFamily="34" charset="0"/>
        </a:defRPr>
      </a:lvl8pPr>
      <a:lvl9pPr marL="1828800" algn="ctr" rtl="0" eaLnBrk="1" fontAlgn="base" hangingPunct="1">
        <a:spcBef>
          <a:spcPct val="0"/>
        </a:spcBef>
        <a:spcAft>
          <a:spcPct val="0"/>
        </a:spcAft>
        <a:defRPr sz="3200">
          <a:solidFill>
            <a:srgbClr val="4A4845"/>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2800">
          <a:solidFill>
            <a:srgbClr val="4A4845"/>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400">
          <a:solidFill>
            <a:srgbClr val="4A4845"/>
          </a:solidFill>
          <a:latin typeface="+mn-lt"/>
        </a:defRPr>
      </a:lvl2pPr>
      <a:lvl3pPr marL="1143000" indent="-228600" algn="l" rtl="0" eaLnBrk="1" fontAlgn="base" hangingPunct="1">
        <a:spcBef>
          <a:spcPct val="20000"/>
        </a:spcBef>
        <a:spcAft>
          <a:spcPct val="0"/>
        </a:spcAft>
        <a:buFont typeface="Arial" pitchFamily="34" charset="0"/>
        <a:buChar char="•"/>
        <a:defRPr sz="2400">
          <a:solidFill>
            <a:srgbClr val="4A4845"/>
          </a:solidFill>
          <a:latin typeface="+mn-lt"/>
        </a:defRPr>
      </a:lvl3pPr>
      <a:lvl4pPr marL="1600200" indent="-228600" algn="l" rtl="0" eaLnBrk="1" fontAlgn="base" hangingPunct="1">
        <a:spcBef>
          <a:spcPct val="20000"/>
        </a:spcBef>
        <a:spcAft>
          <a:spcPct val="0"/>
        </a:spcAft>
        <a:buFont typeface="Arial" pitchFamily="34" charset="0"/>
        <a:buChar char="–"/>
        <a:defRPr sz="2000">
          <a:solidFill>
            <a:srgbClr val="4A4845"/>
          </a:solidFill>
          <a:latin typeface="+mn-lt"/>
        </a:defRPr>
      </a:lvl4pPr>
      <a:lvl5pPr marL="2057400" indent="-228600" algn="l" rtl="0" eaLnBrk="1" fontAlgn="base" hangingPunct="1">
        <a:spcBef>
          <a:spcPct val="20000"/>
        </a:spcBef>
        <a:spcAft>
          <a:spcPct val="0"/>
        </a:spcAft>
        <a:buFont typeface="Arial" pitchFamily="34" charset="0"/>
        <a:buChar char="»"/>
        <a:defRPr sz="2000">
          <a:solidFill>
            <a:srgbClr val="4A4845"/>
          </a:solidFill>
          <a:latin typeface="+mn-lt"/>
        </a:defRPr>
      </a:lvl5pPr>
      <a:lvl6pPr marL="2514600" indent="-228600" algn="l" rtl="0" eaLnBrk="1" fontAlgn="base" hangingPunct="1">
        <a:spcBef>
          <a:spcPct val="20000"/>
        </a:spcBef>
        <a:spcAft>
          <a:spcPct val="0"/>
        </a:spcAft>
        <a:buFont typeface="Arial" charset="0"/>
        <a:buChar char="»"/>
        <a:defRPr sz="2000">
          <a:solidFill>
            <a:srgbClr val="4A4845"/>
          </a:solidFill>
          <a:latin typeface="+mn-lt"/>
        </a:defRPr>
      </a:lvl6pPr>
      <a:lvl7pPr marL="2971800" indent="-228600" algn="l" rtl="0" eaLnBrk="1" fontAlgn="base" hangingPunct="1">
        <a:spcBef>
          <a:spcPct val="20000"/>
        </a:spcBef>
        <a:spcAft>
          <a:spcPct val="0"/>
        </a:spcAft>
        <a:buFont typeface="Arial" charset="0"/>
        <a:buChar char="»"/>
        <a:defRPr sz="2000">
          <a:solidFill>
            <a:srgbClr val="4A4845"/>
          </a:solidFill>
          <a:latin typeface="+mn-lt"/>
        </a:defRPr>
      </a:lvl7pPr>
      <a:lvl8pPr marL="3429000" indent="-228600" algn="l" rtl="0" eaLnBrk="1" fontAlgn="base" hangingPunct="1">
        <a:spcBef>
          <a:spcPct val="20000"/>
        </a:spcBef>
        <a:spcAft>
          <a:spcPct val="0"/>
        </a:spcAft>
        <a:buFont typeface="Arial" charset="0"/>
        <a:buChar char="»"/>
        <a:defRPr sz="2000">
          <a:solidFill>
            <a:srgbClr val="4A4845"/>
          </a:solidFill>
          <a:latin typeface="+mn-lt"/>
        </a:defRPr>
      </a:lvl8pPr>
      <a:lvl9pPr marL="3886200" indent="-228600" algn="l" rtl="0" eaLnBrk="1" fontAlgn="base" hangingPunct="1">
        <a:spcBef>
          <a:spcPct val="20000"/>
        </a:spcBef>
        <a:spcAft>
          <a:spcPct val="0"/>
        </a:spcAft>
        <a:buFont typeface="Arial" charset="0"/>
        <a:buChar char="»"/>
        <a:defRPr sz="2000">
          <a:solidFill>
            <a:srgbClr val="4A4845"/>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image" Target="../media/image25.jpeg"/><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lvl="0"/>
            <a:r>
              <a:rPr lang="en-US" dirty="0">
                <a:solidFill>
                  <a:schemeClr val="accent4">
                    <a:lumMod val="50000"/>
                  </a:schemeClr>
                </a:solidFill>
                <a:effectLst>
                  <a:outerShdw blurRad="38100" dist="38100" dir="2700000" algn="tl">
                    <a:srgbClr val="000000">
                      <a:alpha val="43137"/>
                    </a:srgbClr>
                  </a:outerShdw>
                </a:effectLst>
              </a:rPr>
              <a:t>Musculoskeletal Disorders In Greenhouses</a:t>
            </a:r>
            <a:r>
              <a:rPr lang="en-US" kern="1200" dirty="0">
                <a:solidFill>
                  <a:schemeClr val="accent4">
                    <a:lumMod val="50000"/>
                  </a:schemeClr>
                </a:solidFill>
                <a:effectLst>
                  <a:outerShdw blurRad="38100" dist="38100" dir="2700000" algn="tl">
                    <a:srgbClr val="000000">
                      <a:alpha val="43137"/>
                    </a:srgbClr>
                  </a:outerShdw>
                </a:effectLst>
              </a:rPr>
              <a:t/>
            </a:r>
            <a:br>
              <a:rPr lang="en-US" kern="1200" dirty="0">
                <a:solidFill>
                  <a:schemeClr val="accent4">
                    <a:lumMod val="50000"/>
                  </a:schemeClr>
                </a:solidFill>
                <a:effectLst>
                  <a:outerShdw blurRad="38100" dist="38100" dir="2700000" algn="tl">
                    <a:srgbClr val="000000">
                      <a:alpha val="43137"/>
                    </a:srgbClr>
                  </a:outerShdw>
                </a:effectLst>
              </a:rPr>
            </a:br>
            <a:endParaRPr lang="en-CA" dirty="0"/>
          </a:p>
        </p:txBody>
      </p:sp>
    </p:spTree>
    <p:extLst>
      <p:ext uri="{BB962C8B-B14F-4D97-AF65-F5344CB8AC3E}">
        <p14:creationId xmlns:p14="http://schemas.microsoft.com/office/powerpoint/2010/main" val="40898202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CA" dirty="0">
                <a:solidFill>
                  <a:srgbClr val="6DAE00"/>
                </a:solidFill>
              </a:rPr>
              <a:t>Signs and Symptoms of MSDs</a:t>
            </a:r>
          </a:p>
        </p:txBody>
      </p:sp>
      <p:sp>
        <p:nvSpPr>
          <p:cNvPr id="11" name="Content Placeholder 10"/>
          <p:cNvSpPr>
            <a:spLocks noGrp="1"/>
          </p:cNvSpPr>
          <p:nvPr>
            <p:ph sz="half" idx="1"/>
          </p:nvPr>
        </p:nvSpPr>
        <p:spPr/>
        <p:txBody>
          <a:bodyPr/>
          <a:lstStyle/>
          <a:p>
            <a:endParaRPr lang="en-CA" dirty="0"/>
          </a:p>
        </p:txBody>
      </p:sp>
      <p:sp>
        <p:nvSpPr>
          <p:cNvPr id="12" name="Content Placeholder 11"/>
          <p:cNvSpPr>
            <a:spLocks noGrp="1"/>
          </p:cNvSpPr>
          <p:nvPr>
            <p:ph sz="half" idx="2"/>
          </p:nvPr>
        </p:nvSpPr>
        <p:spPr/>
        <p:txBody>
          <a:bodyPr/>
          <a:lstStyle/>
          <a:p>
            <a:r>
              <a:rPr lang="en-CA" dirty="0" smtClean="0"/>
              <a:t>Pain in muscles or joints</a:t>
            </a:r>
          </a:p>
          <a:p>
            <a:r>
              <a:rPr lang="en-CA" dirty="0" smtClean="0"/>
              <a:t>Stiffness</a:t>
            </a:r>
          </a:p>
          <a:p>
            <a:r>
              <a:rPr lang="en-CA" dirty="0" smtClean="0">
                <a:solidFill>
                  <a:srgbClr val="211B5C"/>
                </a:solidFill>
              </a:rPr>
              <a:t>Numbness</a:t>
            </a:r>
          </a:p>
          <a:p>
            <a:r>
              <a:rPr lang="en-CA" dirty="0" smtClean="0"/>
              <a:t>Tingling</a:t>
            </a:r>
          </a:p>
          <a:p>
            <a:r>
              <a:rPr lang="en-CA" dirty="0" smtClean="0"/>
              <a:t>Clumsiness</a:t>
            </a:r>
          </a:p>
          <a:p>
            <a:r>
              <a:rPr lang="en-CA" dirty="0" smtClean="0"/>
              <a:t>Rubbing an area that hurts or shaking out hands or fingers</a:t>
            </a:r>
            <a:endParaRPr lang="en-CA"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7200" y="1600284"/>
            <a:ext cx="1600200" cy="1828632"/>
          </a:xfrm>
          <a:prstGeom prst="rect">
            <a:avLst/>
          </a:prstGeom>
          <a:noFill/>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2547" y="3428916"/>
            <a:ext cx="1547210" cy="2149884"/>
          </a:xfrm>
          <a:prstGeom prst="rect">
            <a:avLst/>
          </a:prstGeom>
          <a:noFill/>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9757" y="3428917"/>
            <a:ext cx="1709159" cy="2149884"/>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7400" y="1600200"/>
            <a:ext cx="1661515" cy="18288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Workplace Controls</a:t>
            </a:r>
            <a:endParaRPr lang="en-CA" dirty="0"/>
          </a:p>
        </p:txBody>
      </p:sp>
      <p:sp>
        <p:nvSpPr>
          <p:cNvPr id="3" name="Content Placeholder 2"/>
          <p:cNvSpPr>
            <a:spLocks noGrp="1"/>
          </p:cNvSpPr>
          <p:nvPr>
            <p:ph idx="1"/>
          </p:nvPr>
        </p:nvSpPr>
        <p:spPr/>
        <p:txBody>
          <a:bodyPr/>
          <a:lstStyle/>
          <a:p>
            <a:r>
              <a:rPr lang="en-CA" dirty="0" smtClean="0"/>
              <a:t>A workplace </a:t>
            </a:r>
            <a:r>
              <a:rPr lang="en-CA" dirty="0" smtClean="0">
                <a:solidFill>
                  <a:srgbClr val="92D050"/>
                </a:solidFill>
              </a:rPr>
              <a:t>control</a:t>
            </a:r>
            <a:r>
              <a:rPr lang="en-CA" dirty="0" smtClean="0">
                <a:solidFill>
                  <a:schemeClr val="accent5">
                    <a:lumMod val="75000"/>
                  </a:schemeClr>
                </a:solidFill>
              </a:rPr>
              <a:t> </a:t>
            </a:r>
            <a:r>
              <a:rPr lang="en-CA" dirty="0" smtClean="0"/>
              <a:t>shows you the </a:t>
            </a:r>
            <a:r>
              <a:rPr lang="en-CA" dirty="0" smtClean="0">
                <a:solidFill>
                  <a:srgbClr val="92D050"/>
                </a:solidFill>
              </a:rPr>
              <a:t>right way to do things</a:t>
            </a:r>
            <a:r>
              <a:rPr lang="en-CA" dirty="0" smtClean="0"/>
              <a:t> or </a:t>
            </a:r>
            <a:r>
              <a:rPr lang="en-CA" dirty="0" smtClean="0">
                <a:solidFill>
                  <a:srgbClr val="92D050"/>
                </a:solidFill>
              </a:rPr>
              <a:t>how to avoid</a:t>
            </a:r>
            <a:r>
              <a:rPr lang="en-CA" dirty="0" smtClean="0">
                <a:solidFill>
                  <a:schemeClr val="accent5">
                    <a:lumMod val="75000"/>
                  </a:schemeClr>
                </a:solidFill>
              </a:rPr>
              <a:t> </a:t>
            </a:r>
            <a:r>
              <a:rPr lang="en-CA" dirty="0" smtClean="0"/>
              <a:t>getting hurt</a:t>
            </a:r>
          </a:p>
          <a:p>
            <a:r>
              <a:rPr lang="en-CA" dirty="0" smtClean="0"/>
              <a:t>Examples Controls for a Wet Floor</a:t>
            </a:r>
          </a:p>
          <a:p>
            <a:pPr lvl="1"/>
            <a:r>
              <a:rPr lang="en-CA" dirty="0" smtClean="0"/>
              <a:t>Cleaning up a spill</a:t>
            </a:r>
          </a:p>
          <a:p>
            <a:pPr lvl="1"/>
            <a:r>
              <a:rPr lang="en-CA" dirty="0" smtClean="0"/>
              <a:t>Putting up a yellow wet floor sign</a:t>
            </a:r>
          </a:p>
          <a:p>
            <a:pPr lvl="1"/>
            <a:r>
              <a:rPr lang="en-CA" dirty="0" smtClean="0"/>
              <a:t>Fixing a leak</a:t>
            </a:r>
          </a:p>
          <a:p>
            <a:endParaRPr lang="en-CA"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685800" y="2130425"/>
            <a:ext cx="7772400" cy="1470025"/>
          </a:xfrm>
        </p:spPr>
        <p:txBody>
          <a:bodyPr rtlCol="0">
            <a:noAutofit/>
          </a:bodyPr>
          <a:lstStyle/>
          <a:p>
            <a:pPr fontAlgn="auto">
              <a:spcAft>
                <a:spcPts val="0"/>
              </a:spcAft>
              <a:defRPr/>
            </a:pPr>
            <a:r>
              <a:rPr lang="en-CA" sz="4800" dirty="0">
                <a:solidFill>
                  <a:srgbClr val="6DAE00"/>
                </a:solidFill>
              </a:rPr>
              <a:t>Greenhouse MSD Hazards and Controls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Pictures in a  Yellow Triangle </a:t>
            </a:r>
          </a:p>
        </p:txBody>
      </p:sp>
      <p:pic>
        <p:nvPicPr>
          <p:cNvPr id="8" name="danger_yellow signs.wmv">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5" cstate="screen"/>
          <a:stretch>
            <a:fillRect/>
          </a:stretch>
        </p:blipFill>
        <p:spPr>
          <a:xfrm>
            <a:off x="457200" y="2090367"/>
            <a:ext cx="4174360" cy="3130770"/>
          </a:xfrm>
          <a:prstGeom prst="rect">
            <a:avLst/>
          </a:prstGeom>
        </p:spPr>
      </p:pic>
      <p:sp>
        <p:nvSpPr>
          <p:cNvPr id="4" name="Isosceles Triangle 3"/>
          <p:cNvSpPr/>
          <p:nvPr/>
        </p:nvSpPr>
        <p:spPr>
          <a:xfrm>
            <a:off x="4885943" y="1996440"/>
            <a:ext cx="3800857" cy="3276600"/>
          </a:xfrm>
          <a:prstGeom prst="triangle">
            <a:avLst/>
          </a:prstGeom>
          <a:solidFill>
            <a:srgbClr val="FFFF00"/>
          </a:solid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7" name="Rectangle 6"/>
          <p:cNvSpPr/>
          <p:nvPr/>
        </p:nvSpPr>
        <p:spPr>
          <a:xfrm>
            <a:off x="457200" y="5334000"/>
            <a:ext cx="3962400" cy="307777"/>
          </a:xfrm>
          <a:prstGeom prst="rect">
            <a:avLst/>
          </a:prstGeom>
        </p:spPr>
        <p:txBody>
          <a:bodyPr wrap="square">
            <a:spAutoFit/>
          </a:bodyPr>
          <a:lstStyle/>
          <a:p>
            <a:pPr algn="ctr">
              <a:spcBef>
                <a:spcPct val="0"/>
              </a:spcBef>
            </a:pPr>
            <a:r>
              <a:rPr lang="en-US" sz="1400" dirty="0" smtClean="0">
                <a:solidFill>
                  <a:srgbClr val="211B5C"/>
                </a:solidFill>
                <a:latin typeface="+mj-lt"/>
              </a:rPr>
              <a:t>Source: </a:t>
            </a:r>
            <a:r>
              <a:rPr lang="en-US" sz="1400" dirty="0" err="1" smtClean="0">
                <a:solidFill>
                  <a:srgbClr val="211B5C"/>
                </a:solidFill>
                <a:latin typeface="+mj-lt"/>
              </a:rPr>
              <a:t>http://www.napofilm.net</a:t>
            </a:r>
            <a:endParaRPr lang="en-US" sz="1400" dirty="0" smtClean="0">
              <a:solidFill>
                <a:srgbClr val="211B5C"/>
              </a:solidFill>
              <a:latin typeface="+mj-l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Pictures in a Green Square</a:t>
            </a:r>
          </a:p>
        </p:txBody>
      </p:sp>
      <p:sp>
        <p:nvSpPr>
          <p:cNvPr id="6" name="Rectangle 5"/>
          <p:cNvSpPr/>
          <p:nvPr/>
        </p:nvSpPr>
        <p:spPr>
          <a:xfrm>
            <a:off x="762000" y="2057400"/>
            <a:ext cx="3276600" cy="3276600"/>
          </a:xfrm>
          <a:prstGeom prst="rect">
            <a:avLst/>
          </a:prstGeom>
          <a:solidFill>
            <a:srgbClr val="00B050"/>
          </a:solid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2" name="TextBox 11"/>
          <p:cNvSpPr txBox="1"/>
          <p:nvPr/>
        </p:nvSpPr>
        <p:spPr>
          <a:xfrm>
            <a:off x="5029200" y="5257800"/>
            <a:ext cx="3581400" cy="307777"/>
          </a:xfrm>
          <a:prstGeom prst="rect">
            <a:avLst/>
          </a:prstGeom>
          <a:noFill/>
        </p:spPr>
        <p:txBody>
          <a:bodyPr wrap="square" rtlCol="0">
            <a:spAutoFit/>
          </a:bodyPr>
          <a:lstStyle/>
          <a:p>
            <a:pPr algn="ctr">
              <a:spcBef>
                <a:spcPct val="0"/>
              </a:spcBef>
            </a:pPr>
            <a:r>
              <a:rPr lang="en-US" sz="1400" dirty="0" smtClean="0">
                <a:solidFill>
                  <a:srgbClr val="211B5C"/>
                </a:solidFill>
                <a:latin typeface="+mj-lt"/>
              </a:rPr>
              <a:t>Source: http://www.napofilm.net</a:t>
            </a:r>
          </a:p>
        </p:txBody>
      </p:sp>
      <p:pic>
        <p:nvPicPr>
          <p:cNvPr id="8" name="rescue_green sign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screen"/>
          <a:stretch>
            <a:fillRect/>
          </a:stretch>
        </p:blipFill>
        <p:spPr>
          <a:xfrm>
            <a:off x="4648200" y="2057400"/>
            <a:ext cx="4060713" cy="304553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lstStyle/>
          <a:p>
            <a:r>
              <a:rPr lang="en-CA" dirty="0">
                <a:solidFill>
                  <a:srgbClr val="6DAE00"/>
                </a:solidFill>
              </a:rPr>
              <a:t>Harvesting - Hazard</a:t>
            </a:r>
          </a:p>
        </p:txBody>
      </p:sp>
      <p:sp>
        <p:nvSpPr>
          <p:cNvPr id="14339" name="Content Placeholder 4"/>
          <p:cNvSpPr>
            <a:spLocks noGrp="1"/>
          </p:cNvSpPr>
          <p:nvPr>
            <p:ph sz="half" idx="1"/>
          </p:nvPr>
        </p:nvSpPr>
        <p:spPr>
          <a:xfrm>
            <a:off x="4419600" y="1219200"/>
            <a:ext cx="4572000" cy="4906963"/>
          </a:xfrm>
        </p:spPr>
        <p:txBody>
          <a:bodyPr>
            <a:normAutofit fontScale="47500" lnSpcReduction="20000"/>
          </a:bodyPr>
          <a:lstStyle/>
          <a:p>
            <a:pPr>
              <a:lnSpc>
                <a:spcPct val="120000"/>
              </a:lnSpc>
            </a:pPr>
            <a:r>
              <a:rPr lang="en-CA" sz="4400" dirty="0" smtClean="0">
                <a:solidFill>
                  <a:srgbClr val="211B5C"/>
                </a:solidFill>
              </a:rPr>
              <a:t>Avoid:</a:t>
            </a:r>
          </a:p>
          <a:p>
            <a:pPr lvl="1">
              <a:lnSpc>
                <a:spcPct val="120000"/>
              </a:lnSpc>
              <a:buFont typeface="Arial" pitchFamily="34" charset="0"/>
              <a:buChar char="•"/>
            </a:pPr>
            <a:r>
              <a:rPr lang="en-CA" sz="4400" dirty="0" smtClean="0">
                <a:solidFill>
                  <a:srgbClr val="211B5C"/>
                </a:solidFill>
              </a:rPr>
              <a:t>Awkward posture at the wrist</a:t>
            </a:r>
          </a:p>
          <a:p>
            <a:pPr lvl="1">
              <a:lnSpc>
                <a:spcPct val="120000"/>
              </a:lnSpc>
              <a:buFont typeface="Arial" pitchFamily="34" charset="0"/>
              <a:buChar char="•"/>
            </a:pPr>
            <a:r>
              <a:rPr lang="en-CA" sz="4400" dirty="0" smtClean="0">
                <a:solidFill>
                  <a:srgbClr val="211B5C"/>
                </a:solidFill>
              </a:rPr>
              <a:t>Tight  gripping tool</a:t>
            </a:r>
          </a:p>
          <a:p>
            <a:pPr lvl="1">
              <a:lnSpc>
                <a:spcPct val="120000"/>
              </a:lnSpc>
              <a:buFont typeface="Arial" pitchFamily="34" charset="0"/>
              <a:buChar char="•"/>
            </a:pPr>
            <a:r>
              <a:rPr lang="en-CA" sz="4400" dirty="0" smtClean="0">
                <a:solidFill>
                  <a:srgbClr val="211B5C"/>
                </a:solidFill>
              </a:rPr>
              <a:t>Repetition without breaks</a:t>
            </a:r>
          </a:p>
          <a:p>
            <a:pPr lvl="1">
              <a:lnSpc>
                <a:spcPct val="120000"/>
              </a:lnSpc>
            </a:pPr>
            <a:endParaRPr lang="en-CA" sz="4400" dirty="0" smtClean="0">
              <a:solidFill>
                <a:srgbClr val="211B5C"/>
              </a:solidFill>
            </a:endParaRPr>
          </a:p>
          <a:p>
            <a:pPr>
              <a:lnSpc>
                <a:spcPct val="120000"/>
              </a:lnSpc>
            </a:pPr>
            <a:r>
              <a:rPr lang="en-CA" sz="4400" dirty="0" smtClean="0">
                <a:solidFill>
                  <a:srgbClr val="211B5C"/>
                </a:solidFill>
              </a:rPr>
              <a:t>Possible Injury:</a:t>
            </a:r>
          </a:p>
          <a:p>
            <a:pPr lvl="1">
              <a:lnSpc>
                <a:spcPct val="120000"/>
              </a:lnSpc>
              <a:buFont typeface="Arial" pitchFamily="34" charset="0"/>
              <a:buChar char="•"/>
            </a:pPr>
            <a:r>
              <a:rPr lang="en-CA" sz="4400" dirty="0" smtClean="0">
                <a:solidFill>
                  <a:srgbClr val="211B5C"/>
                </a:solidFill>
              </a:rPr>
              <a:t>Muscle tendon strain and ligament sprain</a:t>
            </a:r>
          </a:p>
          <a:p>
            <a:pPr lvl="1">
              <a:lnSpc>
                <a:spcPct val="120000"/>
              </a:lnSpc>
              <a:buFont typeface="Arial" pitchFamily="34" charset="0"/>
              <a:buChar char="•"/>
            </a:pPr>
            <a:r>
              <a:rPr lang="en-CA" sz="4400" dirty="0" smtClean="0">
                <a:solidFill>
                  <a:srgbClr val="211B5C"/>
                </a:solidFill>
              </a:rPr>
              <a:t>Tendonitis </a:t>
            </a:r>
            <a:br>
              <a:rPr lang="en-CA" sz="4400" dirty="0" smtClean="0">
                <a:solidFill>
                  <a:srgbClr val="211B5C"/>
                </a:solidFill>
              </a:rPr>
            </a:br>
            <a:r>
              <a:rPr lang="en-CA" sz="4400" dirty="0" smtClean="0">
                <a:solidFill>
                  <a:srgbClr val="211B5C"/>
                </a:solidFill>
              </a:rPr>
              <a:t>(golfer’s/tennis elbow)</a:t>
            </a:r>
          </a:p>
          <a:p>
            <a:pPr lvl="1">
              <a:lnSpc>
                <a:spcPct val="120000"/>
              </a:lnSpc>
              <a:buFont typeface="Arial" pitchFamily="34" charset="0"/>
              <a:buChar char="•"/>
            </a:pPr>
            <a:r>
              <a:rPr lang="en-CA" sz="4400" dirty="0" smtClean="0">
                <a:solidFill>
                  <a:srgbClr val="211B5C"/>
                </a:solidFill>
              </a:rPr>
              <a:t>Carpal tunnel syndrome</a:t>
            </a:r>
          </a:p>
          <a:p>
            <a:pPr lvl="1">
              <a:lnSpc>
                <a:spcPct val="120000"/>
              </a:lnSpc>
              <a:buFont typeface="Arial" pitchFamily="34" charset="0"/>
              <a:buChar char="•"/>
            </a:pPr>
            <a:r>
              <a:rPr lang="en-CA" sz="4400" dirty="0" smtClean="0">
                <a:solidFill>
                  <a:srgbClr val="211B5C"/>
                </a:solidFill>
              </a:rPr>
              <a:t>Strain on wrist</a:t>
            </a:r>
          </a:p>
          <a:p>
            <a:pPr lvl="1">
              <a:lnSpc>
                <a:spcPct val="120000"/>
              </a:lnSpc>
            </a:pPr>
            <a:endParaRPr lang="en-CA" dirty="0" smtClean="0">
              <a:solidFill>
                <a:srgbClr val="211B5C"/>
              </a:solidFill>
            </a:endParaRPr>
          </a:p>
        </p:txBody>
      </p:sp>
      <p:pic>
        <p:nvPicPr>
          <p:cNvPr id="1026" name="Picture 2" descr="C:\Users\tkarsten\AppData\Local\Microsoft\Windows\Temporary Internet Files\Content.Outlook\0HWPRXQ9\WSPS_Harvesting_hazard.jpg"/>
          <p:cNvPicPr>
            <a:picLocks noChangeAspect="1" noChangeArrowheads="1"/>
          </p:cNvPicPr>
          <p:nvPr/>
        </p:nvPicPr>
        <p:blipFill>
          <a:blip r:embed="rId3" cstate="screen"/>
          <a:srcRect/>
          <a:stretch>
            <a:fillRect/>
          </a:stretch>
        </p:blipFill>
        <p:spPr bwMode="auto">
          <a:xfrm>
            <a:off x="381000" y="1843881"/>
            <a:ext cx="4038600" cy="4038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2000"/>
                                        <p:tgtEl>
                                          <p:spTgt spid="1433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339">
                                            <p:txEl>
                                              <p:pRg st="1" end="1"/>
                                            </p:txEl>
                                          </p:spTgt>
                                        </p:tgtEl>
                                        <p:attrNameLst>
                                          <p:attrName>style.visibility</p:attrName>
                                        </p:attrNameLst>
                                      </p:cBhvr>
                                      <p:to>
                                        <p:strVal val="visible"/>
                                      </p:to>
                                    </p:set>
                                    <p:animEffect transition="in" filter="fade">
                                      <p:cBhvr>
                                        <p:cTn id="10" dur="2000"/>
                                        <p:tgtEl>
                                          <p:spTgt spid="1433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339">
                                            <p:txEl>
                                              <p:pRg st="2" end="2"/>
                                            </p:txEl>
                                          </p:spTgt>
                                        </p:tgtEl>
                                        <p:attrNameLst>
                                          <p:attrName>style.visibility</p:attrName>
                                        </p:attrNameLst>
                                      </p:cBhvr>
                                      <p:to>
                                        <p:strVal val="visible"/>
                                      </p:to>
                                    </p:set>
                                    <p:animEffect transition="in" filter="fade">
                                      <p:cBhvr>
                                        <p:cTn id="13" dur="2000"/>
                                        <p:tgtEl>
                                          <p:spTgt spid="1433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339">
                                            <p:txEl>
                                              <p:pRg st="3" end="3"/>
                                            </p:txEl>
                                          </p:spTgt>
                                        </p:tgtEl>
                                        <p:attrNameLst>
                                          <p:attrName>style.visibility</p:attrName>
                                        </p:attrNameLst>
                                      </p:cBhvr>
                                      <p:to>
                                        <p:strVal val="visible"/>
                                      </p:to>
                                    </p:set>
                                    <p:animEffect transition="in" filter="fade">
                                      <p:cBhvr>
                                        <p:cTn id="16" dur="2000"/>
                                        <p:tgtEl>
                                          <p:spTgt spid="1433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339">
                                            <p:txEl>
                                              <p:pRg st="5" end="5"/>
                                            </p:txEl>
                                          </p:spTgt>
                                        </p:tgtEl>
                                        <p:attrNameLst>
                                          <p:attrName>style.visibility</p:attrName>
                                        </p:attrNameLst>
                                      </p:cBhvr>
                                      <p:to>
                                        <p:strVal val="visible"/>
                                      </p:to>
                                    </p:set>
                                    <p:animEffect transition="in" filter="fade">
                                      <p:cBhvr>
                                        <p:cTn id="21" dur="2000"/>
                                        <p:tgtEl>
                                          <p:spTgt spid="14339">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339">
                                            <p:txEl>
                                              <p:pRg st="6" end="6"/>
                                            </p:txEl>
                                          </p:spTgt>
                                        </p:tgtEl>
                                        <p:attrNameLst>
                                          <p:attrName>style.visibility</p:attrName>
                                        </p:attrNameLst>
                                      </p:cBhvr>
                                      <p:to>
                                        <p:strVal val="visible"/>
                                      </p:to>
                                    </p:set>
                                    <p:animEffect transition="in" filter="fade">
                                      <p:cBhvr>
                                        <p:cTn id="24" dur="2000"/>
                                        <p:tgtEl>
                                          <p:spTgt spid="14339">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339">
                                            <p:txEl>
                                              <p:pRg st="7" end="7"/>
                                            </p:txEl>
                                          </p:spTgt>
                                        </p:tgtEl>
                                        <p:attrNameLst>
                                          <p:attrName>style.visibility</p:attrName>
                                        </p:attrNameLst>
                                      </p:cBhvr>
                                      <p:to>
                                        <p:strVal val="visible"/>
                                      </p:to>
                                    </p:set>
                                    <p:animEffect transition="in" filter="fade">
                                      <p:cBhvr>
                                        <p:cTn id="27" dur="2000"/>
                                        <p:tgtEl>
                                          <p:spTgt spid="14339">
                                            <p:txEl>
                                              <p:pRg st="7" end="7"/>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339">
                                            <p:txEl>
                                              <p:pRg st="8" end="8"/>
                                            </p:txEl>
                                          </p:spTgt>
                                        </p:tgtEl>
                                        <p:attrNameLst>
                                          <p:attrName>style.visibility</p:attrName>
                                        </p:attrNameLst>
                                      </p:cBhvr>
                                      <p:to>
                                        <p:strVal val="visible"/>
                                      </p:to>
                                    </p:set>
                                    <p:animEffect transition="in" filter="fade">
                                      <p:cBhvr>
                                        <p:cTn id="30" dur="2000"/>
                                        <p:tgtEl>
                                          <p:spTgt spid="14339">
                                            <p:txEl>
                                              <p:pRg st="8" end="8"/>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339">
                                            <p:txEl>
                                              <p:pRg st="9" end="9"/>
                                            </p:txEl>
                                          </p:spTgt>
                                        </p:tgtEl>
                                        <p:attrNameLst>
                                          <p:attrName>style.visibility</p:attrName>
                                        </p:attrNameLst>
                                      </p:cBhvr>
                                      <p:to>
                                        <p:strVal val="visible"/>
                                      </p:to>
                                    </p:set>
                                    <p:animEffect transition="in" filter="fade">
                                      <p:cBhvr>
                                        <p:cTn id="33" dur="2000"/>
                                        <p:tgtEl>
                                          <p:spTgt spid="1433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Harvesting - Control</a:t>
            </a:r>
          </a:p>
        </p:txBody>
      </p:sp>
      <p:sp>
        <p:nvSpPr>
          <p:cNvPr id="5" name="Content Placeholder 4"/>
          <p:cNvSpPr>
            <a:spLocks noGrp="1"/>
          </p:cNvSpPr>
          <p:nvPr>
            <p:ph sz="half" idx="1"/>
          </p:nvPr>
        </p:nvSpPr>
        <p:spPr>
          <a:xfrm>
            <a:off x="4495800" y="1417638"/>
            <a:ext cx="4038600" cy="4525963"/>
          </a:xfrm>
        </p:spPr>
        <p:txBody>
          <a:bodyPr>
            <a:normAutofit/>
          </a:bodyPr>
          <a:lstStyle/>
          <a:p>
            <a:r>
              <a:rPr lang="en-CA" dirty="0" smtClean="0">
                <a:solidFill>
                  <a:srgbClr val="211B5C"/>
                </a:solidFill>
              </a:rPr>
              <a:t>Use an automatic  opening tool</a:t>
            </a:r>
          </a:p>
          <a:p>
            <a:r>
              <a:rPr lang="en-CA" dirty="0" smtClean="0">
                <a:solidFill>
                  <a:srgbClr val="211B5C"/>
                </a:solidFill>
              </a:rPr>
              <a:t>Make sure upper body is aligned with the wrist</a:t>
            </a:r>
          </a:p>
          <a:p>
            <a:r>
              <a:rPr lang="en-CA" dirty="0" smtClean="0">
                <a:solidFill>
                  <a:srgbClr val="211B5C"/>
                </a:solidFill>
              </a:rPr>
              <a:t>Ensure tools are properly maintained</a:t>
            </a:r>
          </a:p>
          <a:p>
            <a:r>
              <a:rPr lang="en-CA" dirty="0" smtClean="0">
                <a:solidFill>
                  <a:srgbClr val="211B5C"/>
                </a:solidFill>
              </a:rPr>
              <a:t>Stretch and warm up</a:t>
            </a:r>
          </a:p>
          <a:p>
            <a:r>
              <a:rPr lang="en-CA" dirty="0" smtClean="0">
                <a:solidFill>
                  <a:srgbClr val="211B5C"/>
                </a:solidFill>
              </a:rPr>
              <a:t>Take rest breaks</a:t>
            </a:r>
            <a:endParaRPr lang="en-CA" dirty="0" smtClean="0"/>
          </a:p>
          <a:p>
            <a:endParaRPr lang="en-CA" dirty="0" smtClean="0"/>
          </a:p>
          <a:p>
            <a:pPr>
              <a:buNone/>
            </a:pPr>
            <a:endParaRPr lang="en-CA" dirty="0" smtClean="0"/>
          </a:p>
        </p:txBody>
      </p:sp>
      <p:pic>
        <p:nvPicPr>
          <p:cNvPr id="8" name="Picture 7" descr="handling large produce control.jpg"/>
          <p:cNvPicPr>
            <a:picLocks noChangeAspect="1"/>
          </p:cNvPicPr>
          <p:nvPr/>
        </p:nvPicPr>
        <p:blipFill>
          <a:blip r:embed="rId3" cstate="screen"/>
          <a:stretch>
            <a:fillRect/>
          </a:stretch>
        </p:blipFill>
        <p:spPr>
          <a:xfrm>
            <a:off x="457200" y="1994818"/>
            <a:ext cx="3748881" cy="373672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Harvesting - Hazard</a:t>
            </a:r>
          </a:p>
        </p:txBody>
      </p:sp>
      <p:pic>
        <p:nvPicPr>
          <p:cNvPr id="6" name="Content Placeholder 5" descr="Chopping.jpg"/>
          <p:cNvPicPr>
            <a:picLocks noGrp="1" noChangeAspect="1"/>
          </p:cNvPicPr>
          <p:nvPr>
            <p:ph sz="half" idx="1"/>
          </p:nvPr>
        </p:nvPicPr>
        <p:blipFill>
          <a:blip r:embed="rId3" cstate="screen"/>
          <a:stretch>
            <a:fillRect/>
          </a:stretch>
        </p:blipFill>
        <p:spPr>
          <a:xfrm>
            <a:off x="457200" y="1843881"/>
            <a:ext cx="4038600" cy="4038600"/>
          </a:xfrm>
        </p:spPr>
      </p:pic>
      <p:sp>
        <p:nvSpPr>
          <p:cNvPr id="5" name="Content Placeholder 4"/>
          <p:cNvSpPr>
            <a:spLocks noGrp="1"/>
          </p:cNvSpPr>
          <p:nvPr>
            <p:ph sz="half" idx="2"/>
          </p:nvPr>
        </p:nvSpPr>
        <p:spPr/>
        <p:txBody>
          <a:bodyPr>
            <a:normAutofit fontScale="70000" lnSpcReduction="20000"/>
          </a:bodyPr>
          <a:lstStyle/>
          <a:p>
            <a:pPr>
              <a:lnSpc>
                <a:spcPct val="120000"/>
              </a:lnSpc>
            </a:pPr>
            <a:r>
              <a:rPr lang="en-CA" sz="3200" dirty="0" smtClean="0">
                <a:solidFill>
                  <a:srgbClr val="211B5C"/>
                </a:solidFill>
              </a:rPr>
              <a:t>Avoid:</a:t>
            </a:r>
          </a:p>
          <a:p>
            <a:pPr lvl="1">
              <a:lnSpc>
                <a:spcPct val="120000"/>
              </a:lnSpc>
              <a:buFont typeface="Arial" pitchFamily="34" charset="0"/>
              <a:buChar char="•"/>
            </a:pPr>
            <a:r>
              <a:rPr lang="en-CA" sz="2800" dirty="0" smtClean="0">
                <a:solidFill>
                  <a:srgbClr val="211B5C"/>
                </a:solidFill>
              </a:rPr>
              <a:t>Awkward postures at the shoulders, lower back and hip</a:t>
            </a:r>
          </a:p>
          <a:p>
            <a:pPr lvl="1">
              <a:lnSpc>
                <a:spcPct val="120000"/>
              </a:lnSpc>
              <a:buFont typeface="Arial" pitchFamily="34" charset="0"/>
              <a:buChar char="•"/>
            </a:pPr>
            <a:r>
              <a:rPr lang="en-CA" sz="2800" dirty="0" smtClean="0">
                <a:solidFill>
                  <a:srgbClr val="211B5C"/>
                </a:solidFill>
              </a:rPr>
              <a:t>Reaching forward towards the work table</a:t>
            </a:r>
          </a:p>
          <a:p>
            <a:pPr lvl="1">
              <a:lnSpc>
                <a:spcPct val="120000"/>
              </a:lnSpc>
              <a:buFont typeface="Arial" pitchFamily="34" charset="0"/>
              <a:buChar char="•"/>
            </a:pPr>
            <a:r>
              <a:rPr lang="en-CA" sz="2800" dirty="0" smtClean="0">
                <a:solidFill>
                  <a:srgbClr val="211B5C"/>
                </a:solidFill>
              </a:rPr>
              <a:t>Twisting between work stations</a:t>
            </a:r>
          </a:p>
          <a:p>
            <a:pPr lvl="1">
              <a:lnSpc>
                <a:spcPct val="120000"/>
              </a:lnSpc>
              <a:buFont typeface="Arial" pitchFamily="34" charset="0"/>
              <a:buChar char="•"/>
            </a:pPr>
            <a:r>
              <a:rPr lang="en-CA" sz="2800" dirty="0" smtClean="0">
                <a:solidFill>
                  <a:srgbClr val="211B5C"/>
                </a:solidFill>
              </a:rPr>
              <a:t>Repetition without a break</a:t>
            </a:r>
          </a:p>
          <a:p>
            <a:pPr lvl="1">
              <a:lnSpc>
                <a:spcPct val="120000"/>
              </a:lnSpc>
            </a:pPr>
            <a:endParaRPr lang="en-CA" sz="2800" dirty="0" smtClean="0">
              <a:solidFill>
                <a:srgbClr val="211B5C"/>
              </a:solidFill>
            </a:endParaRPr>
          </a:p>
          <a:p>
            <a:pPr>
              <a:lnSpc>
                <a:spcPct val="120000"/>
              </a:lnSpc>
            </a:pPr>
            <a:r>
              <a:rPr lang="en-CA" sz="3200" dirty="0" smtClean="0">
                <a:solidFill>
                  <a:srgbClr val="211B5C"/>
                </a:solidFill>
              </a:rPr>
              <a:t>Possible Injury:</a:t>
            </a:r>
          </a:p>
          <a:p>
            <a:pPr lvl="1">
              <a:lnSpc>
                <a:spcPct val="120000"/>
              </a:lnSpc>
              <a:buFont typeface="Arial" pitchFamily="34" charset="0"/>
              <a:buChar char="•"/>
            </a:pPr>
            <a:r>
              <a:rPr lang="en-CA" sz="2800" dirty="0" smtClean="0">
                <a:solidFill>
                  <a:srgbClr val="211B5C"/>
                </a:solidFill>
              </a:rPr>
              <a:t>Shoulder strain</a:t>
            </a:r>
          </a:p>
          <a:p>
            <a:pPr lvl="1">
              <a:lnSpc>
                <a:spcPct val="120000"/>
              </a:lnSpc>
              <a:buFont typeface="Arial" pitchFamily="34" charset="0"/>
              <a:buChar char="•"/>
            </a:pPr>
            <a:r>
              <a:rPr lang="en-CA" sz="2800" dirty="0" smtClean="0">
                <a:solidFill>
                  <a:srgbClr val="211B5C"/>
                </a:solidFill>
              </a:rPr>
              <a:t>Back strain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20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2000"/>
                                        <p:tgtEl>
                                          <p:spTgt spid="5">
                                            <p:txEl>
                                              <p:pRg st="6" end="6"/>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fade">
                                      <p:cBhvr>
                                        <p:cTn id="25" dur="2000"/>
                                        <p:tgtEl>
                                          <p:spTgt spid="5">
                                            <p:txEl>
                                              <p:pRg st="7" end="7"/>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fade">
                                      <p:cBhvr>
                                        <p:cTn id="28"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a:solidFill>
                  <a:srgbClr val="6DAE00"/>
                </a:solidFill>
              </a:rPr>
              <a:t>Harvesting - Control</a:t>
            </a:r>
          </a:p>
        </p:txBody>
      </p:sp>
      <p:pic>
        <p:nvPicPr>
          <p:cNvPr id="13" name="Content Placeholder 12" descr="handling large produce hazard.jpg"/>
          <p:cNvPicPr>
            <a:picLocks noGrp="1" noChangeAspect="1"/>
          </p:cNvPicPr>
          <p:nvPr>
            <p:ph sz="half" idx="1"/>
          </p:nvPr>
        </p:nvPicPr>
        <p:blipFill>
          <a:blip r:embed="rId3" cstate="screen"/>
          <a:stretch>
            <a:fillRect/>
          </a:stretch>
        </p:blipFill>
        <p:spPr>
          <a:xfrm>
            <a:off x="457200" y="1843881"/>
            <a:ext cx="4038600" cy="4038600"/>
          </a:xfrm>
        </p:spPr>
      </p:pic>
      <p:sp>
        <p:nvSpPr>
          <p:cNvPr id="6" name="Content Placeholder 4"/>
          <p:cNvSpPr>
            <a:spLocks noGrp="1"/>
          </p:cNvSpPr>
          <p:nvPr>
            <p:ph sz="half" idx="2"/>
          </p:nvPr>
        </p:nvSpPr>
        <p:spPr/>
        <p:txBody>
          <a:bodyPr>
            <a:normAutofit/>
          </a:bodyPr>
          <a:lstStyle/>
          <a:p>
            <a:pPr lvl="1"/>
            <a:r>
              <a:rPr lang="en-CA" dirty="0" smtClean="0"/>
              <a:t>Turn feet in the direction of workstation rather than twisting at the back</a:t>
            </a:r>
          </a:p>
          <a:p>
            <a:pPr lvl="1"/>
            <a:r>
              <a:rPr lang="en-CA" dirty="0" smtClean="0"/>
              <a:t>Standing straight</a:t>
            </a:r>
          </a:p>
          <a:p>
            <a:pPr lvl="1"/>
            <a:r>
              <a:rPr lang="en-CA" dirty="0" smtClean="0"/>
              <a:t>Move body closer to the cart to minimize reaching</a:t>
            </a:r>
          </a:p>
          <a:p>
            <a:pPr lvl="1"/>
            <a:r>
              <a:rPr lang="en-CA" dirty="0" smtClean="0">
                <a:solidFill>
                  <a:srgbClr val="211B5C"/>
                </a:solidFill>
              </a:rPr>
              <a:t>Take stretch and rest breaks</a:t>
            </a:r>
            <a:endParaRPr lang="en-CA" dirty="0" smtClean="0"/>
          </a:p>
          <a:p>
            <a:pPr lvl="1"/>
            <a:endParaRPr lang="en-CA"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3600" dirty="0">
                <a:solidFill>
                  <a:srgbClr val="6DAE00"/>
                </a:solidFill>
              </a:rPr>
              <a:t>Watering - Hazard</a:t>
            </a:r>
          </a:p>
        </p:txBody>
      </p:sp>
      <p:pic>
        <p:nvPicPr>
          <p:cNvPr id="10" name="Content Placeholder 9" descr="handling large produce hazard.jpg"/>
          <p:cNvPicPr>
            <a:picLocks noGrp="1" noChangeAspect="1"/>
          </p:cNvPicPr>
          <p:nvPr>
            <p:ph sz="half" idx="1"/>
          </p:nvPr>
        </p:nvPicPr>
        <p:blipFill>
          <a:blip r:embed="rId3" cstate="screen"/>
          <a:stretch>
            <a:fillRect/>
          </a:stretch>
        </p:blipFill>
        <p:spPr>
          <a:xfrm>
            <a:off x="457200" y="1843881"/>
            <a:ext cx="4038600" cy="4038600"/>
          </a:xfrm>
        </p:spPr>
      </p:pic>
      <p:sp>
        <p:nvSpPr>
          <p:cNvPr id="6" name="Content Placeholder 4"/>
          <p:cNvSpPr>
            <a:spLocks noGrp="1"/>
          </p:cNvSpPr>
          <p:nvPr>
            <p:ph sz="half" idx="2"/>
          </p:nvPr>
        </p:nvSpPr>
        <p:spPr/>
        <p:txBody>
          <a:bodyPr/>
          <a:lstStyle/>
          <a:p>
            <a:r>
              <a:rPr lang="en-CA" sz="3200" dirty="0" smtClean="0"/>
              <a:t>Possible injuries include:</a:t>
            </a:r>
          </a:p>
          <a:p>
            <a:pPr lvl="1"/>
            <a:r>
              <a:rPr lang="en-CA" sz="2800" dirty="0" smtClean="0"/>
              <a:t>Wrist Strain</a:t>
            </a:r>
          </a:p>
          <a:p>
            <a:pPr lvl="1"/>
            <a:r>
              <a:rPr lang="en-CA" sz="2800" dirty="0" smtClean="0"/>
              <a:t>Shoulder Strain</a:t>
            </a:r>
          </a:p>
          <a:p>
            <a:pPr lvl="1"/>
            <a:r>
              <a:rPr lang="en-CA" sz="2800" dirty="0" smtClean="0"/>
              <a:t>Back Strain</a:t>
            </a:r>
          </a:p>
          <a:p>
            <a:pPr lvl="1"/>
            <a:endParaRPr lang="en-CA" sz="2800" dirty="0" smtClean="0"/>
          </a:p>
          <a:p>
            <a:pPr lvl="1"/>
            <a:endParaRPr lang="en-CA"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CA" sz="4400" dirty="0" smtClean="0"/>
              <a:t>Objectives</a:t>
            </a:r>
          </a:p>
        </p:txBody>
      </p:sp>
      <p:sp>
        <p:nvSpPr>
          <p:cNvPr id="4099" name="Content Placeholder 2"/>
          <p:cNvSpPr>
            <a:spLocks noGrp="1"/>
          </p:cNvSpPr>
          <p:nvPr>
            <p:ph idx="1"/>
          </p:nvPr>
        </p:nvSpPr>
        <p:spPr/>
        <p:txBody>
          <a:bodyPr>
            <a:normAutofit/>
          </a:bodyPr>
          <a:lstStyle/>
          <a:p>
            <a:pPr lvl="0"/>
            <a:r>
              <a:rPr lang="en-US" sz="3600" dirty="0" smtClean="0"/>
              <a:t>How to spot MSD hazards in a </a:t>
            </a:r>
            <a:br>
              <a:rPr lang="en-US" sz="3600" dirty="0" smtClean="0"/>
            </a:br>
            <a:r>
              <a:rPr lang="en-US" sz="3600" dirty="0" smtClean="0"/>
              <a:t>Greenhouse operation</a:t>
            </a:r>
            <a:endParaRPr lang="en-CA" sz="3600" dirty="0" smtClean="0"/>
          </a:p>
          <a:p>
            <a:pPr lvl="0"/>
            <a:r>
              <a:rPr lang="en-US" sz="3600" dirty="0" smtClean="0"/>
              <a:t>Explain how  to avoid getting hurt</a:t>
            </a:r>
            <a:endParaRPr lang="en-CA" sz="3600" dirty="0" smtClean="0"/>
          </a:p>
          <a:p>
            <a:pPr lvl="0"/>
            <a:r>
              <a:rPr lang="en-US" sz="3600" dirty="0" smtClean="0"/>
              <a:t>Talk about where you can get help at work</a:t>
            </a:r>
            <a:endParaRPr lang="en-CA" sz="3600" dirty="0" smtClean="0"/>
          </a:p>
          <a:p>
            <a:pPr lvl="0"/>
            <a:r>
              <a:rPr lang="en-US" sz="3600" dirty="0" smtClean="0"/>
              <a:t>Talk about what you can do to avoid an injury at work</a:t>
            </a:r>
            <a:endParaRPr lang="en-CA" sz="3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3600" dirty="0">
                <a:solidFill>
                  <a:srgbClr val="6DAE00"/>
                </a:solidFill>
              </a:rPr>
              <a:t>Watering - Control</a:t>
            </a:r>
          </a:p>
        </p:txBody>
      </p:sp>
      <p:pic>
        <p:nvPicPr>
          <p:cNvPr id="10" name="Content Placeholder 9" descr="handling large produce hazard.jpg"/>
          <p:cNvPicPr>
            <a:picLocks noGrp="1" noChangeAspect="1"/>
          </p:cNvPicPr>
          <p:nvPr>
            <p:ph sz="half" idx="1"/>
          </p:nvPr>
        </p:nvPicPr>
        <p:blipFill>
          <a:blip r:embed="rId3" cstate="screen"/>
          <a:stretch>
            <a:fillRect/>
          </a:stretch>
        </p:blipFill>
        <p:spPr>
          <a:xfrm>
            <a:off x="457200" y="1843881"/>
            <a:ext cx="4038600" cy="4038600"/>
          </a:xfrm>
        </p:spPr>
      </p:pic>
      <p:sp>
        <p:nvSpPr>
          <p:cNvPr id="6" name="Content Placeholder 4"/>
          <p:cNvSpPr>
            <a:spLocks noGrp="1"/>
          </p:cNvSpPr>
          <p:nvPr>
            <p:ph sz="half" idx="2"/>
          </p:nvPr>
        </p:nvSpPr>
        <p:spPr/>
        <p:txBody>
          <a:bodyPr/>
          <a:lstStyle/>
          <a:p>
            <a:r>
              <a:rPr lang="en-CA" sz="3200" dirty="0" smtClean="0"/>
              <a:t>Ensure the hose is properly supported over both wrists and arms</a:t>
            </a:r>
          </a:p>
          <a:p>
            <a:r>
              <a:rPr lang="en-CA" sz="3200" dirty="0" smtClean="0"/>
              <a:t>Stand close to the area to be watered</a:t>
            </a:r>
            <a:endParaRPr lang="en-CA" sz="2800" dirty="0" smtClean="0"/>
          </a:p>
          <a:p>
            <a:pPr lvl="1"/>
            <a:endParaRPr lang="en-CA"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err="1">
                <a:solidFill>
                  <a:srgbClr val="6DAE00"/>
                </a:solidFill>
              </a:rPr>
              <a:t>Sleeving</a:t>
            </a:r>
            <a:r>
              <a:rPr lang="en-CA" dirty="0">
                <a:solidFill>
                  <a:srgbClr val="6DAE00"/>
                </a:solidFill>
              </a:rPr>
              <a:t> - Hazard</a:t>
            </a:r>
          </a:p>
        </p:txBody>
      </p:sp>
      <p:pic>
        <p:nvPicPr>
          <p:cNvPr id="10" name="Content Placeholder 9" descr="handling large produce hazard.jpg"/>
          <p:cNvPicPr>
            <a:picLocks noGrp="1" noChangeAspect="1"/>
          </p:cNvPicPr>
          <p:nvPr>
            <p:ph sz="half" idx="1"/>
          </p:nvPr>
        </p:nvPicPr>
        <p:blipFill>
          <a:blip r:embed="rId3" cstate="screen"/>
          <a:stretch>
            <a:fillRect/>
          </a:stretch>
        </p:blipFill>
        <p:spPr>
          <a:xfrm>
            <a:off x="457200" y="1843881"/>
            <a:ext cx="4038600" cy="4038600"/>
          </a:xfrm>
        </p:spPr>
      </p:pic>
      <p:sp>
        <p:nvSpPr>
          <p:cNvPr id="6" name="Content Placeholder 4"/>
          <p:cNvSpPr>
            <a:spLocks noGrp="1"/>
          </p:cNvSpPr>
          <p:nvPr>
            <p:ph sz="half" idx="2"/>
          </p:nvPr>
        </p:nvSpPr>
        <p:spPr>
          <a:xfrm>
            <a:off x="4648200" y="1417638"/>
            <a:ext cx="4038600" cy="4525963"/>
          </a:xfrm>
        </p:spPr>
        <p:txBody>
          <a:bodyPr>
            <a:noAutofit/>
          </a:bodyPr>
          <a:lstStyle/>
          <a:p>
            <a:pPr>
              <a:lnSpc>
                <a:spcPct val="120000"/>
              </a:lnSpc>
            </a:pPr>
            <a:r>
              <a:rPr lang="en-CA" sz="2000" dirty="0" smtClean="0">
                <a:solidFill>
                  <a:srgbClr val="211B5C"/>
                </a:solidFill>
              </a:rPr>
              <a:t>Avoid:</a:t>
            </a:r>
          </a:p>
          <a:p>
            <a:pPr lvl="1">
              <a:lnSpc>
                <a:spcPct val="120000"/>
              </a:lnSpc>
              <a:buFont typeface="Arial" pitchFamily="34" charset="0"/>
              <a:buChar char="•"/>
            </a:pPr>
            <a:r>
              <a:rPr lang="en-CA" sz="1600" dirty="0" smtClean="0">
                <a:solidFill>
                  <a:srgbClr val="211B5C"/>
                </a:solidFill>
              </a:rPr>
              <a:t>Awkward postures at the wrist, shoulder, lower back</a:t>
            </a:r>
          </a:p>
          <a:p>
            <a:pPr lvl="1">
              <a:lnSpc>
                <a:spcPct val="120000"/>
              </a:lnSpc>
              <a:buFont typeface="Arial" pitchFamily="34" charset="0"/>
              <a:buChar char="•"/>
            </a:pPr>
            <a:r>
              <a:rPr lang="en-CA" sz="1600" dirty="0" smtClean="0">
                <a:solidFill>
                  <a:srgbClr val="211B5C"/>
                </a:solidFill>
              </a:rPr>
              <a:t>Reaching forward towards the work </a:t>
            </a:r>
          </a:p>
          <a:p>
            <a:pPr lvl="1">
              <a:lnSpc>
                <a:spcPct val="120000"/>
              </a:lnSpc>
              <a:buFont typeface="Arial" pitchFamily="34" charset="0"/>
              <a:buChar char="•"/>
            </a:pPr>
            <a:r>
              <a:rPr lang="en-CA" sz="1600" dirty="0" smtClean="0">
                <a:solidFill>
                  <a:srgbClr val="211B5C"/>
                </a:solidFill>
              </a:rPr>
              <a:t>Twisting between working stations</a:t>
            </a:r>
          </a:p>
          <a:p>
            <a:pPr lvl="1">
              <a:lnSpc>
                <a:spcPct val="120000"/>
              </a:lnSpc>
              <a:buFont typeface="Arial" pitchFamily="34" charset="0"/>
              <a:buChar char="•"/>
            </a:pPr>
            <a:r>
              <a:rPr lang="en-CA" sz="1600" dirty="0" smtClean="0">
                <a:solidFill>
                  <a:srgbClr val="211B5C"/>
                </a:solidFill>
              </a:rPr>
              <a:t>Standing in one position</a:t>
            </a:r>
          </a:p>
          <a:p>
            <a:pPr lvl="1">
              <a:lnSpc>
                <a:spcPct val="120000"/>
              </a:lnSpc>
              <a:buFont typeface="Arial" pitchFamily="34" charset="0"/>
              <a:buChar char="•"/>
            </a:pPr>
            <a:r>
              <a:rPr lang="en-CA" sz="1600" dirty="0" smtClean="0">
                <a:solidFill>
                  <a:srgbClr val="211B5C"/>
                </a:solidFill>
              </a:rPr>
              <a:t>Repetition without a break</a:t>
            </a:r>
          </a:p>
          <a:p>
            <a:pPr>
              <a:lnSpc>
                <a:spcPct val="120000"/>
              </a:lnSpc>
            </a:pPr>
            <a:r>
              <a:rPr lang="en-CA" sz="2000" dirty="0" smtClean="0">
                <a:solidFill>
                  <a:srgbClr val="211B5C"/>
                </a:solidFill>
              </a:rPr>
              <a:t>Possible Injury:</a:t>
            </a:r>
          </a:p>
          <a:p>
            <a:pPr lvl="1">
              <a:lnSpc>
                <a:spcPct val="120000"/>
              </a:lnSpc>
              <a:buFont typeface="Arial" pitchFamily="34" charset="0"/>
              <a:buChar char="•"/>
            </a:pPr>
            <a:r>
              <a:rPr lang="en-CA" sz="1600" dirty="0" smtClean="0">
                <a:solidFill>
                  <a:srgbClr val="211B5C"/>
                </a:solidFill>
              </a:rPr>
              <a:t>Shoulder strain</a:t>
            </a:r>
          </a:p>
          <a:p>
            <a:pPr lvl="1">
              <a:lnSpc>
                <a:spcPct val="120000"/>
              </a:lnSpc>
              <a:buFont typeface="Arial" pitchFamily="34" charset="0"/>
              <a:buChar char="•"/>
            </a:pPr>
            <a:r>
              <a:rPr lang="en-CA" sz="1600" dirty="0" smtClean="0">
                <a:solidFill>
                  <a:srgbClr val="211B5C"/>
                </a:solidFill>
              </a:rPr>
              <a:t>Back strain</a:t>
            </a:r>
          </a:p>
          <a:p>
            <a:pPr lvl="1">
              <a:lnSpc>
                <a:spcPct val="120000"/>
              </a:lnSpc>
              <a:buFont typeface="Arial" pitchFamily="34" charset="0"/>
              <a:buChar char="•"/>
            </a:pPr>
            <a:r>
              <a:rPr lang="en-CA" sz="1600" dirty="0" smtClean="0">
                <a:solidFill>
                  <a:srgbClr val="211B5C"/>
                </a:solidFill>
              </a:rPr>
              <a:t>Wrist strain</a:t>
            </a:r>
          </a:p>
          <a:p>
            <a:pPr lvl="1">
              <a:lnSpc>
                <a:spcPct val="120000"/>
              </a:lnSpc>
              <a:buFont typeface="Arial" pitchFamily="34" charset="0"/>
              <a:buChar char="•"/>
            </a:pPr>
            <a:r>
              <a:rPr lang="en-CA" sz="1600" dirty="0" smtClean="0">
                <a:solidFill>
                  <a:srgbClr val="211B5C"/>
                </a:solidFill>
              </a:rPr>
              <a:t>Knee strain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err="1">
                <a:solidFill>
                  <a:srgbClr val="6DAE00"/>
                </a:solidFill>
              </a:rPr>
              <a:t>Sleeving</a:t>
            </a:r>
            <a:r>
              <a:rPr lang="en-CA" dirty="0">
                <a:solidFill>
                  <a:srgbClr val="6DAE00"/>
                </a:solidFill>
              </a:rPr>
              <a:t> - Control</a:t>
            </a:r>
          </a:p>
        </p:txBody>
      </p:sp>
      <p:pic>
        <p:nvPicPr>
          <p:cNvPr id="10" name="Content Placeholder 9" descr="handling large produce hazard.jpg"/>
          <p:cNvPicPr>
            <a:picLocks noGrp="1" noChangeAspect="1"/>
          </p:cNvPicPr>
          <p:nvPr>
            <p:ph sz="half" idx="1"/>
          </p:nvPr>
        </p:nvPicPr>
        <p:blipFill>
          <a:blip r:embed="rId3" cstate="screen"/>
          <a:stretch>
            <a:fillRect/>
          </a:stretch>
        </p:blipFill>
        <p:spPr>
          <a:xfrm>
            <a:off x="457200" y="1843881"/>
            <a:ext cx="4038600" cy="4038600"/>
          </a:xfrm>
        </p:spPr>
      </p:pic>
      <p:sp>
        <p:nvSpPr>
          <p:cNvPr id="6" name="Content Placeholder 4"/>
          <p:cNvSpPr>
            <a:spLocks noGrp="1"/>
          </p:cNvSpPr>
          <p:nvPr>
            <p:ph sz="half" idx="2"/>
          </p:nvPr>
        </p:nvSpPr>
        <p:spPr/>
        <p:txBody>
          <a:bodyPr/>
          <a:lstStyle/>
          <a:p>
            <a:pPr lvl="1"/>
            <a:r>
              <a:rPr lang="en-CA" dirty="0" smtClean="0"/>
              <a:t>Move body closer to the work table</a:t>
            </a:r>
          </a:p>
          <a:p>
            <a:pPr lvl="1"/>
            <a:r>
              <a:rPr lang="en-CA" dirty="0" smtClean="0"/>
              <a:t>Turn body towards the work to be done</a:t>
            </a:r>
          </a:p>
          <a:p>
            <a:pPr lvl="1"/>
            <a:r>
              <a:rPr lang="en-CA" dirty="0" smtClean="0"/>
              <a:t>Stand with a slight bend at the knee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a:bodyPr>
          <a:lstStyle/>
          <a:p>
            <a:pPr fontAlgn="auto">
              <a:spcAft>
                <a:spcPts val="0"/>
              </a:spcAft>
              <a:defRPr/>
            </a:pPr>
            <a:r>
              <a:rPr lang="en-CA" dirty="0">
                <a:solidFill>
                  <a:srgbClr val="6DAE00"/>
                </a:solidFill>
              </a:rPr>
              <a:t>Packaging - Hazard</a:t>
            </a:r>
          </a:p>
        </p:txBody>
      </p:sp>
      <p:sp>
        <p:nvSpPr>
          <p:cNvPr id="20484" name="Content Placeholder 5"/>
          <p:cNvSpPr>
            <a:spLocks noGrp="1"/>
          </p:cNvSpPr>
          <p:nvPr>
            <p:ph sz="half" idx="1"/>
          </p:nvPr>
        </p:nvSpPr>
        <p:spPr>
          <a:xfrm>
            <a:off x="4649190" y="1265237"/>
            <a:ext cx="4038600" cy="4525963"/>
          </a:xfrm>
        </p:spPr>
        <p:txBody>
          <a:bodyPr/>
          <a:lstStyle/>
          <a:p>
            <a:r>
              <a:rPr lang="en-CA" sz="3200" dirty="0" smtClean="0"/>
              <a:t>Things to avoid:</a:t>
            </a:r>
          </a:p>
          <a:p>
            <a:pPr lvl="1"/>
            <a:r>
              <a:rPr lang="en-CA" sz="2800" dirty="0" smtClean="0"/>
              <a:t>Carrying too many containers</a:t>
            </a:r>
          </a:p>
          <a:p>
            <a:pPr lvl="1"/>
            <a:r>
              <a:rPr lang="en-CA" sz="2800" dirty="0" smtClean="0"/>
              <a:t>Improper lifting/carrying</a:t>
            </a:r>
          </a:p>
          <a:p>
            <a:pPr lvl="1"/>
            <a:r>
              <a:rPr lang="en-CA" sz="2800" dirty="0" smtClean="0"/>
              <a:t>Reaching and bending</a:t>
            </a:r>
          </a:p>
          <a:p>
            <a:pPr lvl="1"/>
            <a:r>
              <a:rPr lang="en-CA" sz="2800" dirty="0" smtClean="0"/>
              <a:t>Imbalanced load</a:t>
            </a:r>
          </a:p>
          <a:p>
            <a:pPr lvl="1"/>
            <a:r>
              <a:rPr lang="en-CA" sz="2800" dirty="0" smtClean="0"/>
              <a:t>Awkward postures</a:t>
            </a:r>
          </a:p>
        </p:txBody>
      </p:sp>
      <p:pic>
        <p:nvPicPr>
          <p:cNvPr id="5" name="Picture 4" descr="OSSA_MSD_Pictogram_Reaching_hazard.jpg"/>
          <p:cNvPicPr>
            <a:picLocks noChangeAspect="1"/>
          </p:cNvPicPr>
          <p:nvPr/>
        </p:nvPicPr>
        <p:blipFill>
          <a:blip r:embed="rId3" cstate="screen"/>
          <a:stretch>
            <a:fillRect/>
          </a:stretch>
        </p:blipFill>
        <p:spPr>
          <a:xfrm>
            <a:off x="329540" y="1183574"/>
            <a:ext cx="4572000" cy="45720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a:bodyPr>
          <a:lstStyle/>
          <a:p>
            <a:pPr fontAlgn="auto">
              <a:spcAft>
                <a:spcPts val="0"/>
              </a:spcAft>
              <a:defRPr/>
            </a:pPr>
            <a:r>
              <a:rPr lang="en-CA" dirty="0">
                <a:solidFill>
                  <a:srgbClr val="6DAE00"/>
                </a:solidFill>
              </a:rPr>
              <a:t>Packaging - Control</a:t>
            </a:r>
          </a:p>
        </p:txBody>
      </p:sp>
      <p:pic>
        <p:nvPicPr>
          <p:cNvPr id="6" name="Content Placeholder 5" descr="OSSA_MSD_Pictogram_Reaching_control.jpg"/>
          <p:cNvPicPr>
            <a:picLocks noGrp="1" noChangeAspect="1"/>
          </p:cNvPicPr>
          <p:nvPr>
            <p:ph sz="half" idx="1"/>
          </p:nvPr>
        </p:nvPicPr>
        <p:blipFill>
          <a:blip r:embed="rId3" cstate="screen"/>
          <a:stretch>
            <a:fillRect/>
          </a:stretch>
        </p:blipFill>
        <p:spPr>
          <a:xfrm>
            <a:off x="457200" y="1843881"/>
            <a:ext cx="4038600" cy="4038600"/>
          </a:xfrm>
        </p:spPr>
      </p:pic>
      <p:sp>
        <p:nvSpPr>
          <p:cNvPr id="20484" name="Content Placeholder 5"/>
          <p:cNvSpPr>
            <a:spLocks noGrp="1"/>
          </p:cNvSpPr>
          <p:nvPr>
            <p:ph sz="half" idx="2"/>
          </p:nvPr>
        </p:nvSpPr>
        <p:spPr>
          <a:xfrm>
            <a:off x="4648200" y="1426545"/>
            <a:ext cx="4038600" cy="4525963"/>
          </a:xfrm>
        </p:spPr>
        <p:txBody>
          <a:bodyPr>
            <a:normAutofit/>
          </a:bodyPr>
          <a:lstStyle/>
          <a:p>
            <a:pPr>
              <a:spcBef>
                <a:spcPct val="0"/>
              </a:spcBef>
              <a:buFont typeface="Arial" pitchFamily="34" charset="0"/>
              <a:buChar char="•"/>
            </a:pPr>
            <a:r>
              <a:rPr lang="en-CA" sz="2400" dirty="0" smtClean="0"/>
              <a:t>Turn body towards the workstation or task</a:t>
            </a:r>
          </a:p>
          <a:p>
            <a:pPr>
              <a:spcBef>
                <a:spcPct val="0"/>
              </a:spcBef>
              <a:buFont typeface="Arial" pitchFamily="34" charset="0"/>
              <a:buChar char="•"/>
            </a:pPr>
            <a:r>
              <a:rPr lang="en-CA" sz="2400" dirty="0" smtClean="0"/>
              <a:t>Move body closer to workstation or task</a:t>
            </a:r>
          </a:p>
          <a:p>
            <a:pPr>
              <a:spcBef>
                <a:spcPct val="0"/>
              </a:spcBef>
              <a:buFont typeface="Arial" pitchFamily="34" charset="0"/>
              <a:buChar char="•"/>
            </a:pPr>
            <a:r>
              <a:rPr lang="en-CA" sz="2400" dirty="0" smtClean="0"/>
              <a:t>Use proper lifting techniques: bend knees when lifting and lowering weight of load/box</a:t>
            </a:r>
          </a:p>
          <a:p>
            <a:pPr>
              <a:spcBef>
                <a:spcPct val="0"/>
              </a:spcBef>
              <a:buFont typeface="Arial" pitchFamily="34" charset="0"/>
              <a:buChar char="•"/>
            </a:pPr>
            <a:r>
              <a:rPr lang="en-CA" sz="2400" dirty="0" smtClean="0"/>
              <a:t>Hold load/box close to body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What should you do?</a:t>
            </a:r>
          </a:p>
        </p:txBody>
      </p:sp>
      <p:pic>
        <p:nvPicPr>
          <p:cNvPr id="7" name="Content Placeholder 6" descr="handling large produce hazard.jpg"/>
          <p:cNvPicPr>
            <a:picLocks noGrp="1" noChangeAspect="1"/>
          </p:cNvPicPr>
          <p:nvPr>
            <p:ph sz="half" idx="1"/>
          </p:nvPr>
        </p:nvPicPr>
        <p:blipFill>
          <a:blip r:embed="rId3" cstate="screen"/>
          <a:stretch>
            <a:fillRect/>
          </a:stretch>
        </p:blipFill>
        <p:spPr>
          <a:xfrm>
            <a:off x="457200" y="1843881"/>
            <a:ext cx="4038600" cy="4038600"/>
          </a:xfrm>
        </p:spPr>
      </p:pic>
      <p:pic>
        <p:nvPicPr>
          <p:cNvPr id="11" name="Picture 10" descr="handling large produce control.jpg"/>
          <p:cNvPicPr>
            <a:picLocks noChangeAspect="1"/>
          </p:cNvPicPr>
          <p:nvPr/>
        </p:nvPicPr>
        <p:blipFill>
          <a:blip r:embed="rId4" cstate="screen"/>
          <a:stretch>
            <a:fillRect/>
          </a:stretch>
        </p:blipFill>
        <p:spPr>
          <a:xfrm>
            <a:off x="4937919" y="1994818"/>
            <a:ext cx="3748881" cy="373672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What should you do?</a:t>
            </a:r>
          </a:p>
        </p:txBody>
      </p:sp>
      <p:pic>
        <p:nvPicPr>
          <p:cNvPr id="7" name="Content Placeholder 6" descr="moving prepped food hazard.jpg"/>
          <p:cNvPicPr>
            <a:picLocks noGrp="1" noChangeAspect="1"/>
          </p:cNvPicPr>
          <p:nvPr>
            <p:ph sz="half" idx="1"/>
          </p:nvPr>
        </p:nvPicPr>
        <p:blipFill>
          <a:blip r:embed="rId3" cstate="screen"/>
          <a:stretch>
            <a:fillRect/>
          </a:stretch>
        </p:blipFill>
        <p:spPr>
          <a:xfrm>
            <a:off x="457200" y="1843881"/>
            <a:ext cx="4038600" cy="4038600"/>
          </a:xfrm>
        </p:spPr>
      </p:pic>
      <p:pic>
        <p:nvPicPr>
          <p:cNvPr id="8" name="Content Placeholder 7" descr="moving prepped food control.jpg"/>
          <p:cNvPicPr>
            <a:picLocks noGrp="1" noChangeAspect="1"/>
          </p:cNvPicPr>
          <p:nvPr>
            <p:ph sz="half" idx="2"/>
          </p:nvPr>
        </p:nvPicPr>
        <p:blipFill>
          <a:blip r:embed="rId4" cstate="screen"/>
          <a:stretch>
            <a:fillRect/>
          </a:stretch>
        </p:blipFill>
        <p:spPr>
          <a:xfrm>
            <a:off x="4648200" y="1843881"/>
            <a:ext cx="4038600" cy="4038600"/>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What should you do?</a:t>
            </a:r>
          </a:p>
        </p:txBody>
      </p:sp>
      <p:pic>
        <p:nvPicPr>
          <p:cNvPr id="14" name="Content Placeholder 13" descr="chopping hazard.jpg"/>
          <p:cNvPicPr>
            <a:picLocks noGrp="1" noChangeAspect="1"/>
          </p:cNvPicPr>
          <p:nvPr>
            <p:ph sz="half" idx="1"/>
          </p:nvPr>
        </p:nvPicPr>
        <p:blipFill>
          <a:blip r:embed="rId3" cstate="screen"/>
          <a:stretch>
            <a:fillRect/>
          </a:stretch>
        </p:blipFill>
        <p:spPr>
          <a:xfrm>
            <a:off x="457200" y="1843881"/>
            <a:ext cx="4038600" cy="4038600"/>
          </a:xfrm>
        </p:spPr>
      </p:pic>
      <p:pic>
        <p:nvPicPr>
          <p:cNvPr id="15" name="Content Placeholder 14" descr="Chopping_control_RJ2.jpg"/>
          <p:cNvPicPr>
            <a:picLocks noGrp="1" noChangeAspect="1"/>
          </p:cNvPicPr>
          <p:nvPr>
            <p:ph sz="half" idx="2"/>
          </p:nvPr>
        </p:nvPicPr>
        <p:blipFill>
          <a:blip r:embed="rId4" cstate="screen"/>
          <a:stretch>
            <a:fillRect/>
          </a:stretch>
        </p:blipFill>
        <p:spPr>
          <a:xfrm>
            <a:off x="4648200" y="1843881"/>
            <a:ext cx="4038600" cy="4038600"/>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What should you do?</a:t>
            </a:r>
          </a:p>
        </p:txBody>
      </p:sp>
      <p:pic>
        <p:nvPicPr>
          <p:cNvPr id="9" name="Content Placeholder 8" descr="reaching hazard.jpg"/>
          <p:cNvPicPr>
            <a:picLocks noGrp="1" noChangeAspect="1"/>
          </p:cNvPicPr>
          <p:nvPr>
            <p:ph sz="half" idx="1"/>
          </p:nvPr>
        </p:nvPicPr>
        <p:blipFill>
          <a:blip r:embed="rId3" cstate="screen"/>
          <a:stretch>
            <a:fillRect/>
          </a:stretch>
        </p:blipFill>
        <p:spPr>
          <a:xfrm>
            <a:off x="457200" y="1843881"/>
            <a:ext cx="4038600" cy="4038600"/>
          </a:xfrm>
        </p:spPr>
      </p:pic>
      <p:pic>
        <p:nvPicPr>
          <p:cNvPr id="10" name="Content Placeholder 9" descr="reaching control.jpg"/>
          <p:cNvPicPr>
            <a:picLocks noGrp="1" noChangeAspect="1"/>
          </p:cNvPicPr>
          <p:nvPr>
            <p:ph sz="half" idx="2"/>
          </p:nvPr>
        </p:nvPicPr>
        <p:blipFill>
          <a:blip r:embed="rId4" cstate="screen"/>
          <a:stretch>
            <a:fillRect/>
          </a:stretch>
        </p:blipFill>
        <p:spPr>
          <a:xfrm>
            <a:off x="4648200" y="1843881"/>
            <a:ext cx="4038600" cy="4038600"/>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solidFill>
                  <a:srgbClr val="6DAE00"/>
                </a:solidFill>
              </a:rPr>
              <a:t>What should you do?</a:t>
            </a:r>
          </a:p>
        </p:txBody>
      </p:sp>
      <p:pic>
        <p:nvPicPr>
          <p:cNvPr id="9" name="Content Placeholder 8" descr="reaching hazard.jpg"/>
          <p:cNvPicPr>
            <a:picLocks noGrp="1" noChangeAspect="1"/>
          </p:cNvPicPr>
          <p:nvPr>
            <p:ph sz="half" idx="1"/>
          </p:nvPr>
        </p:nvPicPr>
        <p:blipFill>
          <a:blip r:embed="rId3" cstate="screen"/>
          <a:stretch>
            <a:fillRect/>
          </a:stretch>
        </p:blipFill>
        <p:spPr>
          <a:xfrm>
            <a:off x="457200" y="1843881"/>
            <a:ext cx="4038600" cy="4038600"/>
          </a:xfrm>
        </p:spPr>
      </p:pic>
      <p:pic>
        <p:nvPicPr>
          <p:cNvPr id="10" name="Content Placeholder 9" descr="reaching control.jpg"/>
          <p:cNvPicPr>
            <a:picLocks noGrp="1" noChangeAspect="1"/>
          </p:cNvPicPr>
          <p:nvPr>
            <p:ph sz="half" idx="2"/>
          </p:nvPr>
        </p:nvPicPr>
        <p:blipFill>
          <a:blip r:embed="rId4" cstate="screen"/>
          <a:stretch>
            <a:fillRect/>
          </a:stretch>
        </p:blipFill>
        <p:spPr>
          <a:xfrm>
            <a:off x="4648200" y="1843881"/>
            <a:ext cx="4038600" cy="40386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685800" y="2130425"/>
            <a:ext cx="7772400" cy="1470025"/>
          </a:xfrm>
        </p:spPr>
        <p:txBody>
          <a:bodyPr rtlCol="0">
            <a:noAutofit/>
          </a:bodyPr>
          <a:lstStyle/>
          <a:p>
            <a:pPr fontAlgn="auto">
              <a:spcAft>
                <a:spcPts val="0"/>
              </a:spcAft>
              <a:defRPr/>
            </a:pPr>
            <a:r>
              <a:rPr lang="en-CA" sz="4800" dirty="0">
                <a:solidFill>
                  <a:srgbClr val="6DAE00"/>
                </a:solidFill>
              </a:rPr>
              <a:t>Introduction</a:t>
            </a:r>
            <a:br>
              <a:rPr lang="en-CA" sz="4800" dirty="0">
                <a:solidFill>
                  <a:srgbClr val="6DAE00"/>
                </a:solidFill>
              </a:rPr>
            </a:br>
            <a:r>
              <a:rPr lang="en-CA" sz="4800" dirty="0">
                <a:solidFill>
                  <a:srgbClr val="6DAE00"/>
                </a:solidFill>
              </a:rPr>
              <a:t>to Musculoskeletal Disorders (MSDs)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948" y="152400"/>
            <a:ext cx="8823651" cy="990600"/>
          </a:xfrm>
        </p:spPr>
        <p:txBody>
          <a:bodyPr/>
          <a:lstStyle/>
          <a:p>
            <a:r>
              <a:rPr lang="en-CA" sz="4400" dirty="0" smtClean="0"/>
              <a:t>Review: Signs and Symptoms of </a:t>
            </a:r>
            <a:r>
              <a:rPr lang="en-CA" sz="4400" dirty="0" err="1" smtClean="0"/>
              <a:t>MSDs</a:t>
            </a:r>
            <a:endParaRPr lang="en-CA" sz="4400" dirty="0"/>
          </a:p>
        </p:txBody>
      </p:sp>
      <p:sp>
        <p:nvSpPr>
          <p:cNvPr id="3" name="Content Placeholder 2"/>
          <p:cNvSpPr>
            <a:spLocks noGrp="1"/>
          </p:cNvSpPr>
          <p:nvPr>
            <p:ph idx="1"/>
          </p:nvPr>
        </p:nvSpPr>
        <p:spPr>
          <a:xfrm>
            <a:off x="457200" y="1447800"/>
            <a:ext cx="8229600" cy="4525963"/>
          </a:xfrm>
        </p:spPr>
        <p:txBody>
          <a:bodyPr>
            <a:normAutofit/>
          </a:bodyPr>
          <a:lstStyle/>
          <a:p>
            <a:r>
              <a:rPr lang="en-CA" sz="3600" dirty="0" smtClean="0"/>
              <a:t>Pain in muscles or joints</a:t>
            </a:r>
          </a:p>
          <a:p>
            <a:r>
              <a:rPr lang="en-CA" sz="3600" dirty="0" smtClean="0"/>
              <a:t>Stiffness</a:t>
            </a:r>
          </a:p>
          <a:p>
            <a:r>
              <a:rPr lang="en-CA" sz="3600" dirty="0" smtClean="0"/>
              <a:t>Numbness</a:t>
            </a:r>
          </a:p>
          <a:p>
            <a:r>
              <a:rPr lang="en-CA" sz="3600" dirty="0" smtClean="0"/>
              <a:t>Tingling</a:t>
            </a:r>
          </a:p>
          <a:p>
            <a:r>
              <a:rPr lang="en-CA" sz="3600" dirty="0" smtClean="0"/>
              <a:t>Clumsiness</a:t>
            </a:r>
          </a:p>
          <a:p>
            <a:r>
              <a:rPr lang="en-CA" sz="3600" dirty="0" smtClean="0"/>
              <a:t>Rubbing an area that hurts or shaking out hands or fingers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762000" y="2135167"/>
            <a:ext cx="7772400" cy="1470025"/>
          </a:xfrm>
        </p:spPr>
        <p:txBody>
          <a:bodyPr rtlCol="0">
            <a:noAutofit/>
          </a:bodyPr>
          <a:lstStyle/>
          <a:p>
            <a:pPr fontAlgn="auto">
              <a:spcAft>
                <a:spcPts val="0"/>
              </a:spcAft>
              <a:defRPr/>
            </a:pPr>
            <a:r>
              <a:rPr lang="en-CA" sz="4800" dirty="0">
                <a:solidFill>
                  <a:srgbClr val="6DAE00"/>
                </a:solidFill>
              </a:rPr>
              <a:t>Going Back to Work</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CA" sz="4400" dirty="0"/>
              <a:t>Discussion: Getting Help</a:t>
            </a:r>
          </a:p>
        </p:txBody>
      </p:sp>
      <p:sp>
        <p:nvSpPr>
          <p:cNvPr id="6" name="Content Placeholder 5"/>
          <p:cNvSpPr>
            <a:spLocks noGrp="1"/>
          </p:cNvSpPr>
          <p:nvPr>
            <p:ph idx="1"/>
          </p:nvPr>
        </p:nvSpPr>
        <p:spPr>
          <a:xfrm>
            <a:off x="457200" y="1402794"/>
            <a:ext cx="8229600" cy="4525963"/>
          </a:xfrm>
        </p:spPr>
        <p:txBody>
          <a:bodyPr rtlCol="0">
            <a:normAutofit/>
          </a:bodyPr>
          <a:lstStyle/>
          <a:p>
            <a:pPr algn="ctr" fontAlgn="auto">
              <a:spcAft>
                <a:spcPts val="0"/>
              </a:spcAft>
              <a:buFont typeface="Arial" pitchFamily="34" charset="0"/>
              <a:buNone/>
              <a:defRPr/>
            </a:pPr>
            <a:endParaRPr lang="en-CA" sz="4800" dirty="0" smtClean="0"/>
          </a:p>
          <a:p>
            <a:pPr algn="ctr" fontAlgn="auto">
              <a:lnSpc>
                <a:spcPct val="150000"/>
              </a:lnSpc>
              <a:spcAft>
                <a:spcPts val="0"/>
              </a:spcAft>
              <a:buFont typeface="Arial" pitchFamily="34" charset="0"/>
              <a:buNone/>
              <a:defRPr/>
            </a:pPr>
            <a:r>
              <a:rPr lang="en-CA" sz="4800" dirty="0" smtClean="0"/>
              <a:t>If you saw a pictogram and need help -  who would you talk to?</a:t>
            </a:r>
            <a:endParaRPr lang="en-CA" sz="4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CA" sz="4400" dirty="0"/>
              <a:t>Changing the Way You  Work</a:t>
            </a:r>
          </a:p>
        </p:txBody>
      </p:sp>
      <p:sp>
        <p:nvSpPr>
          <p:cNvPr id="27651" name="Content Placeholder 7"/>
          <p:cNvSpPr>
            <a:spLocks noGrp="1"/>
          </p:cNvSpPr>
          <p:nvPr>
            <p:ph idx="1"/>
          </p:nvPr>
        </p:nvSpPr>
        <p:spPr/>
        <p:txBody>
          <a:bodyPr>
            <a:normAutofit/>
          </a:bodyPr>
          <a:lstStyle/>
          <a:p>
            <a:pPr algn="ctr">
              <a:lnSpc>
                <a:spcPct val="150000"/>
              </a:lnSpc>
              <a:buFont typeface="Arial" charset="0"/>
              <a:buNone/>
            </a:pPr>
            <a:r>
              <a:rPr lang="en-CA" sz="4000" dirty="0" smtClean="0"/>
              <a:t>Pair up. Talk about: </a:t>
            </a:r>
          </a:p>
          <a:p>
            <a:pPr algn="ctr">
              <a:lnSpc>
                <a:spcPct val="120000"/>
              </a:lnSpc>
              <a:buFont typeface="Arial" charset="0"/>
              <a:buNone/>
            </a:pPr>
            <a:r>
              <a:rPr lang="en-CA" sz="4000" dirty="0" smtClean="0"/>
              <a:t>How the pictograms can help </a:t>
            </a:r>
            <a:br>
              <a:rPr lang="en-CA" sz="4000" dirty="0" smtClean="0"/>
            </a:br>
            <a:r>
              <a:rPr lang="en-CA" sz="4000" dirty="0" smtClean="0"/>
              <a:t>you at work.</a:t>
            </a:r>
          </a:p>
          <a:p>
            <a:pPr algn="ctr">
              <a:lnSpc>
                <a:spcPct val="110000"/>
              </a:lnSpc>
              <a:buFont typeface="Arial" charset="0"/>
              <a:buNone/>
            </a:pPr>
            <a:r>
              <a:rPr lang="en-CA" sz="4000" dirty="0" smtClean="0"/>
              <a:t>What will you do when you see </a:t>
            </a:r>
            <a:br>
              <a:rPr lang="en-CA" sz="4000" dirty="0" smtClean="0"/>
            </a:br>
            <a:r>
              <a:rPr lang="en-CA" sz="4000" dirty="0" smtClean="0"/>
              <a:t>the pictograms?</a:t>
            </a:r>
            <a:endParaRPr lang="en-CA" dirty="0" smtClean="0"/>
          </a:p>
          <a:p>
            <a:pPr algn="ctr">
              <a:buFont typeface="Arial" charset="0"/>
              <a:buNone/>
            </a:pPr>
            <a:endParaRPr lang="en-CA" dirty="0" smtClean="0"/>
          </a:p>
          <a:p>
            <a:endParaRPr lang="en-CA" dirty="0" smtClean="0"/>
          </a:p>
          <a:p>
            <a:pPr lvl="1"/>
            <a:endParaRPr lang="en-CA"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685800" y="2130425"/>
            <a:ext cx="7772400" cy="1470025"/>
          </a:xfrm>
        </p:spPr>
        <p:txBody>
          <a:bodyPr rtlCol="0">
            <a:noAutofit/>
          </a:bodyPr>
          <a:lstStyle/>
          <a:p>
            <a:pPr fontAlgn="auto">
              <a:spcAft>
                <a:spcPts val="0"/>
              </a:spcAft>
              <a:defRPr/>
            </a:pPr>
            <a:r>
              <a:rPr lang="en-CA" sz="4800" dirty="0">
                <a:solidFill>
                  <a:srgbClr val="6DAE00"/>
                </a:solidFill>
              </a:rPr>
              <a:t>Supervisor’s  Review:</a:t>
            </a:r>
            <a:br>
              <a:rPr lang="en-CA" sz="4800" dirty="0">
                <a:solidFill>
                  <a:srgbClr val="6DAE00"/>
                </a:solidFill>
              </a:rPr>
            </a:br>
            <a:r>
              <a:rPr lang="en-CA" sz="4800" dirty="0">
                <a:solidFill>
                  <a:srgbClr val="6DAE00"/>
                </a:solidFill>
              </a:rPr>
              <a:t>Posting Pictograms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486"/>
            <a:ext cx="8229600" cy="1143000"/>
          </a:xfrm>
        </p:spPr>
        <p:txBody>
          <a:bodyPr/>
          <a:lstStyle/>
          <a:p>
            <a:r>
              <a:rPr lang="en-CA" sz="4400" dirty="0">
                <a:solidFill>
                  <a:srgbClr val="6DAE00"/>
                </a:solidFill>
              </a:rPr>
              <a:t>Where to Post the Pictogram</a:t>
            </a:r>
          </a:p>
        </p:txBody>
      </p:sp>
      <p:pic>
        <p:nvPicPr>
          <p:cNvPr id="12" name="Content Placeholder 13" descr="chopping hazard.jpg"/>
          <p:cNvPicPr>
            <a:picLocks noGrp="1" noChangeAspect="1"/>
          </p:cNvPicPr>
          <p:nvPr>
            <p:ph sz="half" idx="1"/>
          </p:nvPr>
        </p:nvPicPr>
        <p:blipFill>
          <a:blip r:embed="rId3" cstate="screen"/>
          <a:stretch>
            <a:fillRect/>
          </a:stretch>
        </p:blipFill>
        <p:spPr>
          <a:xfrm>
            <a:off x="4865419" y="1219200"/>
            <a:ext cx="1371600" cy="1371600"/>
          </a:xfrm>
        </p:spPr>
      </p:pic>
      <p:sp>
        <p:nvSpPr>
          <p:cNvPr id="3" name="Content Placeholder 2"/>
          <p:cNvSpPr>
            <a:spLocks noGrp="1"/>
          </p:cNvSpPr>
          <p:nvPr>
            <p:ph sz="half" idx="2"/>
          </p:nvPr>
        </p:nvSpPr>
        <p:spPr>
          <a:xfrm>
            <a:off x="381000" y="1600200"/>
            <a:ext cx="4038600" cy="4525963"/>
          </a:xfrm>
        </p:spPr>
        <p:txBody>
          <a:bodyPr>
            <a:normAutofit/>
          </a:bodyPr>
          <a:lstStyle/>
          <a:p>
            <a:r>
              <a:rPr lang="en-US" dirty="0" smtClean="0"/>
              <a:t>Place the pictogram hazard and control together</a:t>
            </a:r>
          </a:p>
          <a:p>
            <a:r>
              <a:rPr lang="en-US" dirty="0" smtClean="0"/>
              <a:t>Place  box close to the related activity </a:t>
            </a:r>
          </a:p>
          <a:p>
            <a:r>
              <a:rPr lang="en-US" dirty="0" smtClean="0"/>
              <a:t>Place so that viewer can react proactively</a:t>
            </a:r>
          </a:p>
        </p:txBody>
      </p:sp>
      <p:pic>
        <p:nvPicPr>
          <p:cNvPr id="13" name="Content Placeholder 14" descr="Chopping_control_RJ2.jpg"/>
          <p:cNvPicPr>
            <a:picLocks noGrp="1" noChangeAspect="1"/>
          </p:cNvPicPr>
          <p:nvPr>
            <p:ph sz="half" idx="4294967295"/>
          </p:nvPr>
        </p:nvPicPr>
        <p:blipFill>
          <a:blip r:embed="rId4" cstate="screen"/>
          <a:stretch>
            <a:fillRect/>
          </a:stretch>
        </p:blipFill>
        <p:spPr>
          <a:xfrm>
            <a:off x="6739742" y="1219200"/>
            <a:ext cx="1371600" cy="1371600"/>
          </a:xfrm>
        </p:spPr>
      </p:pic>
      <p:pic>
        <p:nvPicPr>
          <p:cNvPr id="9" name="Picture 8" descr="2007_0612shotsag0122.JPG"/>
          <p:cNvPicPr>
            <a:picLocks noChangeAspect="1"/>
          </p:cNvPicPr>
          <p:nvPr/>
        </p:nvPicPr>
        <p:blipFill>
          <a:blip r:embed="rId5" cstate="screen"/>
          <a:srcRect/>
          <a:stretch>
            <a:fillRect/>
          </a:stretch>
        </p:blipFill>
        <p:spPr>
          <a:xfrm>
            <a:off x="4838700" y="2704885"/>
            <a:ext cx="3733800" cy="3040079"/>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948" y="152400"/>
            <a:ext cx="8823651" cy="990600"/>
          </a:xfrm>
        </p:spPr>
        <p:txBody>
          <a:bodyPr/>
          <a:lstStyle/>
          <a:p>
            <a:r>
              <a:rPr lang="en-CA" sz="4400" dirty="0" smtClean="0"/>
              <a:t>How to Place Pictograms</a:t>
            </a:r>
            <a:endParaRPr lang="en-CA" sz="4400" dirty="0"/>
          </a:p>
        </p:txBody>
      </p:sp>
      <p:sp>
        <p:nvSpPr>
          <p:cNvPr id="3" name="Content Placeholder 2"/>
          <p:cNvSpPr>
            <a:spLocks noGrp="1"/>
          </p:cNvSpPr>
          <p:nvPr>
            <p:ph idx="1"/>
          </p:nvPr>
        </p:nvSpPr>
        <p:spPr/>
        <p:txBody>
          <a:bodyPr>
            <a:normAutofit/>
          </a:bodyPr>
          <a:lstStyle/>
          <a:p>
            <a:r>
              <a:rPr lang="en-US" dirty="0" smtClean="0"/>
              <a:t>Place the pictogram in a place where it can easily be seen</a:t>
            </a:r>
          </a:p>
          <a:p>
            <a:r>
              <a:rPr lang="en-US" dirty="0" smtClean="0"/>
              <a:t>If using a group, place in the same order as the actions they relate to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948" y="152400"/>
            <a:ext cx="8823651" cy="990600"/>
          </a:xfrm>
        </p:spPr>
        <p:txBody>
          <a:bodyPr/>
          <a:lstStyle/>
          <a:p>
            <a:r>
              <a:rPr lang="en-CA" sz="4400" dirty="0" smtClean="0"/>
              <a:t>Ongoing Coaching &amp; Support</a:t>
            </a:r>
            <a:endParaRPr lang="en-CA" sz="4400" dirty="0"/>
          </a:p>
        </p:txBody>
      </p:sp>
      <p:sp>
        <p:nvSpPr>
          <p:cNvPr id="3" name="Content Placeholder 2"/>
          <p:cNvSpPr>
            <a:spLocks noGrp="1"/>
          </p:cNvSpPr>
          <p:nvPr>
            <p:ph idx="1"/>
          </p:nvPr>
        </p:nvSpPr>
        <p:spPr/>
        <p:txBody>
          <a:bodyPr>
            <a:normAutofit/>
          </a:bodyPr>
          <a:lstStyle/>
          <a:p>
            <a:r>
              <a:rPr lang="en-US" dirty="0" smtClean="0"/>
              <a:t>Ask workers if the pictograms are easy to see</a:t>
            </a:r>
          </a:p>
          <a:p>
            <a:r>
              <a:rPr lang="en-US" dirty="0" smtClean="0"/>
              <a:t>Talk to the workers to be sure they understand meaning</a:t>
            </a:r>
          </a:p>
          <a:p>
            <a:r>
              <a:rPr lang="en-US" dirty="0" smtClean="0"/>
              <a:t>Ensure placement complies with rules / regulations pertaining to handling and preparing food</a:t>
            </a:r>
          </a:p>
          <a:p>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4" descr="endframe.jpg"/>
          <p:cNvPicPr>
            <a:picLocks noGrp="1" noChangeAspect="1"/>
          </p:cNvPicPr>
          <p:nvPr>
            <p:ph idx="1"/>
          </p:nvPr>
        </p:nvPicPr>
        <p:blipFill>
          <a:blip r:embed="rId3">
            <a:extLst>
              <a:ext uri="{28A0092B-C50C-407E-A947-70E740481C1C}">
                <a14:useLocalDpi xmlns:a14="http://schemas.microsoft.com/office/drawing/2010/main" val="0"/>
              </a:ext>
            </a:extLst>
          </a:blip>
          <a:srcRect t="3125" b="3125"/>
          <a:stretch>
            <a:fillRect/>
          </a:stretch>
        </p:blipFill>
        <p:spPr>
          <a:xfrm>
            <a:off x="1478478" y="685800"/>
            <a:ext cx="6034617" cy="4525963"/>
          </a:xfrm>
        </p:spPr>
      </p:pic>
    </p:spTree>
    <p:extLst>
      <p:ext uri="{BB962C8B-B14F-4D97-AF65-F5344CB8AC3E}">
        <p14:creationId xmlns:p14="http://schemas.microsoft.com/office/powerpoint/2010/main" val="41698023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5029200"/>
          </a:xfrm>
        </p:spPr>
        <p:txBody>
          <a:bodyPr/>
          <a:lstStyle/>
          <a:p>
            <a:pPr algn="ctr">
              <a:buNone/>
            </a:pPr>
            <a:r>
              <a:rPr lang="en-US" dirty="0">
                <a:latin typeface="Calibri" pitchFamily="29" charset="0"/>
              </a:rPr>
              <a:t>For all your health and safety solutions, answers to your questions or advice contact:</a:t>
            </a:r>
          </a:p>
          <a:p>
            <a:pPr>
              <a:buNone/>
            </a:pPr>
            <a:endParaRPr lang="en-US" dirty="0">
              <a:latin typeface="Calibri" pitchFamily="29" charset="0"/>
            </a:endParaRPr>
          </a:p>
          <a:p>
            <a:pPr algn="ctr">
              <a:buNone/>
            </a:pPr>
            <a:r>
              <a:rPr lang="en-US" b="1" dirty="0">
                <a:solidFill>
                  <a:srgbClr val="0065C3"/>
                </a:solidFill>
                <a:latin typeface="Calibri" pitchFamily="29" charset="0"/>
              </a:rPr>
              <a:t>Workplace Safety &amp; Prevention Services</a:t>
            </a:r>
          </a:p>
          <a:p>
            <a:pPr algn="ctr">
              <a:buNone/>
            </a:pPr>
            <a:r>
              <a:rPr lang="en-US" dirty="0">
                <a:latin typeface="Calibri" pitchFamily="29" charset="0"/>
              </a:rPr>
              <a:t>1 877 494 WSPS (9777)</a:t>
            </a:r>
          </a:p>
          <a:p>
            <a:pPr algn="ctr">
              <a:buNone/>
            </a:pPr>
            <a:endParaRPr lang="en-US" dirty="0">
              <a:latin typeface="Calibri" pitchFamily="29" charset="0"/>
            </a:endParaRPr>
          </a:p>
          <a:p>
            <a:pPr algn="ctr">
              <a:buNone/>
            </a:pPr>
            <a:r>
              <a:rPr lang="en-US" dirty="0">
                <a:solidFill>
                  <a:srgbClr val="0065C3"/>
                </a:solidFill>
                <a:latin typeface="Calibri" pitchFamily="29" charset="0"/>
              </a:rPr>
              <a:t>www.wsps.ca</a:t>
            </a:r>
          </a:p>
          <a:p>
            <a:endParaRPr lang="en-CA" dirty="0"/>
          </a:p>
        </p:txBody>
      </p:sp>
    </p:spTree>
    <p:extLst>
      <p:ext uri="{BB962C8B-B14F-4D97-AF65-F5344CB8AC3E}">
        <p14:creationId xmlns:p14="http://schemas.microsoft.com/office/powerpoint/2010/main" val="2536117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9"/>
          <p:cNvSpPr>
            <a:spLocks noGrp="1"/>
          </p:cNvSpPr>
          <p:nvPr>
            <p:ph type="title"/>
          </p:nvPr>
        </p:nvSpPr>
        <p:spPr/>
        <p:txBody>
          <a:bodyPr/>
          <a:lstStyle/>
          <a:p>
            <a:r>
              <a:rPr lang="en-CA" dirty="0" smtClean="0"/>
              <a:t>What is an MSD?</a:t>
            </a:r>
          </a:p>
        </p:txBody>
      </p:sp>
      <p:sp>
        <p:nvSpPr>
          <p:cNvPr id="10" name="Content Placeholder 9"/>
          <p:cNvSpPr>
            <a:spLocks noGrp="1"/>
          </p:cNvSpPr>
          <p:nvPr>
            <p:ph idx="1"/>
          </p:nvPr>
        </p:nvSpPr>
        <p:spPr>
          <a:xfrm>
            <a:off x="457200" y="1524001"/>
            <a:ext cx="8534400" cy="2438399"/>
          </a:xfrm>
        </p:spPr>
        <p:txBody>
          <a:bodyPr>
            <a:normAutofit/>
          </a:bodyPr>
          <a:lstStyle/>
          <a:p>
            <a:r>
              <a:rPr lang="en-CA" sz="2800" dirty="0" smtClean="0"/>
              <a:t>Your body is made up of bones, tendons, joints and other tissues. This is the </a:t>
            </a:r>
            <a:r>
              <a:rPr lang="en-CA" sz="2800" dirty="0" smtClean="0">
                <a:solidFill>
                  <a:schemeClr val="accent5">
                    <a:lumMod val="75000"/>
                  </a:schemeClr>
                </a:solidFill>
              </a:rPr>
              <a:t>musculoskeletal system</a:t>
            </a:r>
            <a:r>
              <a:rPr lang="en-CA" sz="2800" dirty="0" smtClean="0"/>
              <a:t>. </a:t>
            </a:r>
          </a:p>
          <a:p>
            <a:r>
              <a:rPr lang="en-CA" sz="2800" dirty="0" smtClean="0"/>
              <a:t>When you injure a part of this system it is called a </a:t>
            </a:r>
            <a:r>
              <a:rPr lang="en-CA" sz="2800" dirty="0" smtClean="0">
                <a:solidFill>
                  <a:schemeClr val="accent5">
                    <a:lumMod val="75000"/>
                  </a:schemeClr>
                </a:solidFill>
              </a:rPr>
              <a:t>Musculoskeletal Disorder</a:t>
            </a:r>
            <a:r>
              <a:rPr lang="en-CA" sz="2800" dirty="0" smtClean="0">
                <a:solidFill>
                  <a:schemeClr val="accent4">
                    <a:lumMod val="75000"/>
                  </a:schemeClr>
                </a:solidFill>
              </a:rPr>
              <a:t>, </a:t>
            </a:r>
            <a:r>
              <a:rPr lang="en-CA" sz="2800" dirty="0" smtClean="0"/>
              <a:t>or </a:t>
            </a:r>
            <a:r>
              <a:rPr lang="en-CA" sz="2800" dirty="0" smtClean="0">
                <a:solidFill>
                  <a:schemeClr val="accent5">
                    <a:lumMod val="75000"/>
                  </a:schemeClr>
                </a:solidFill>
              </a:rPr>
              <a:t>MSD</a:t>
            </a:r>
            <a:endParaRPr lang="en-CA" sz="2800" dirty="0">
              <a:solidFill>
                <a:schemeClr val="accent5">
                  <a:lumMod val="75000"/>
                </a:schemeClr>
              </a:solidFill>
            </a:endParaRPr>
          </a:p>
        </p:txBody>
      </p:sp>
      <p:sp>
        <p:nvSpPr>
          <p:cNvPr id="6" name="Rectangle 3"/>
          <p:cNvSpPr txBox="1">
            <a:spLocks noChangeArrowheads="1"/>
          </p:cNvSpPr>
          <p:nvPr/>
        </p:nvSpPr>
        <p:spPr>
          <a:xfrm>
            <a:off x="457200" y="1524001"/>
            <a:ext cx="8458200" cy="2057400"/>
          </a:xfrm>
          <a:prstGeom prst="rect">
            <a:avLst/>
          </a:prstGeom>
        </p:spPr>
        <p:txBody>
          <a:bodyPr vert="horz" lIns="91440" tIns="45720" rIns="91440" bIns="45720" rtlCol="0">
            <a:normAutofit/>
          </a:bodyPr>
          <a:lstStyle/>
          <a:p>
            <a:endParaRPr lang="en-CA" sz="3200" dirty="0"/>
          </a:p>
        </p:txBody>
      </p:sp>
      <p:sp>
        <p:nvSpPr>
          <p:cNvPr id="8" name="Rectangle 4"/>
          <p:cNvSpPr txBox="1">
            <a:spLocks noChangeArrowheads="1"/>
          </p:cNvSpPr>
          <p:nvPr/>
        </p:nvSpPr>
        <p:spPr>
          <a:xfrm>
            <a:off x="-18288" y="6131466"/>
            <a:ext cx="9162288" cy="283369"/>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CA" sz="1600" dirty="0" smtClean="0">
                <a:solidFill>
                  <a:schemeClr val="bg1"/>
                </a:solidFill>
                <a:latin typeface="+mj-lt"/>
                <a:ea typeface="+mj-ea"/>
                <a:cs typeface="+mj-cs"/>
              </a:rPr>
              <a:t>Image Source: Istockphoto.com</a:t>
            </a:r>
            <a:endParaRPr kumimoji="0" lang="en-CA" sz="1600" b="0" i="0" u="none" strike="noStrike" kern="1200" cap="none" spc="0" normalizeH="0" baseline="0" noProof="0" dirty="0" smtClean="0">
              <a:ln>
                <a:noFill/>
              </a:ln>
              <a:solidFill>
                <a:schemeClr val="bg1"/>
              </a:solidFill>
              <a:effectLst/>
              <a:uLnTx/>
              <a:uFillTx/>
              <a:latin typeface="+mj-lt"/>
              <a:ea typeface="+mj-ea"/>
              <a:cs typeface="+mj-cs"/>
            </a:endParaRPr>
          </a:p>
        </p:txBody>
      </p:sp>
      <p:pic>
        <p:nvPicPr>
          <p:cNvPr id="9" name="Picture 8" descr="iStock_000001399670Medium[1].jpg"/>
          <p:cNvPicPr>
            <a:picLocks noChangeAspect="1"/>
          </p:cNvPicPr>
          <p:nvPr/>
        </p:nvPicPr>
        <p:blipFill>
          <a:blip r:embed="rId3" cstate="screen"/>
          <a:stretch>
            <a:fillRect/>
          </a:stretch>
        </p:blipFill>
        <p:spPr>
          <a:xfrm>
            <a:off x="457200" y="3276600"/>
            <a:ext cx="8254770" cy="265476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algn="ctr"/>
            <a:r>
              <a:rPr lang="en-CA" dirty="0" smtClean="0"/>
              <a:t>Demonstration</a:t>
            </a:r>
          </a:p>
        </p:txBody>
      </p:sp>
      <p:sp>
        <p:nvSpPr>
          <p:cNvPr id="6" name="Picture Placeholder 5"/>
          <p:cNvSpPr>
            <a:spLocks noGrp="1"/>
          </p:cNvSpPr>
          <p:nvPr>
            <p:ph type="pic" idx="1"/>
          </p:nvPr>
        </p:nvSpPr>
        <p:spPr/>
      </p:sp>
      <p:sp>
        <p:nvSpPr>
          <p:cNvPr id="4" name="Text Placeholder 3"/>
          <p:cNvSpPr>
            <a:spLocks noGrp="1"/>
          </p:cNvSpPr>
          <p:nvPr>
            <p:ph type="body" sz="half" idx="2"/>
          </p:nvPr>
        </p:nvSpPr>
        <p:spPr/>
        <p:txBody>
          <a:bodyPr/>
          <a:lstStyle/>
          <a:p>
            <a:endParaRPr lang="en-CA" dirty="0"/>
          </a:p>
        </p:txBody>
      </p:sp>
      <p:pic>
        <p:nvPicPr>
          <p:cNvPr id="7"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a:xfrm>
            <a:off x="1792288" y="612775"/>
            <a:ext cx="5486400" cy="431363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CA" dirty="0" smtClean="0"/>
              <a:t>Examples of MSDs</a:t>
            </a:r>
          </a:p>
        </p:txBody>
      </p:sp>
      <p:sp>
        <p:nvSpPr>
          <p:cNvPr id="60419" name="Rectangle 3"/>
          <p:cNvSpPr>
            <a:spLocks noGrp="1" noChangeArrowheads="1"/>
          </p:cNvSpPr>
          <p:nvPr>
            <p:ph idx="1"/>
          </p:nvPr>
        </p:nvSpPr>
        <p:spPr>
          <a:xfrm>
            <a:off x="457200" y="1524000"/>
            <a:ext cx="4267200" cy="4602163"/>
          </a:xfrm>
        </p:spPr>
        <p:txBody>
          <a:bodyPr/>
          <a:lstStyle/>
          <a:p>
            <a:r>
              <a:rPr lang="en-US" dirty="0" smtClean="0"/>
              <a:t>Back pain </a:t>
            </a:r>
          </a:p>
          <a:p>
            <a:r>
              <a:rPr lang="en-US" dirty="0" smtClean="0"/>
              <a:t>Carpal tunnel syndrome (wrist/hand)</a:t>
            </a:r>
          </a:p>
          <a:p>
            <a:r>
              <a:rPr lang="en-US" dirty="0" smtClean="0"/>
              <a:t>Tennis/golfer’s elbow</a:t>
            </a:r>
          </a:p>
          <a:p>
            <a:r>
              <a:rPr lang="en-US" dirty="0" smtClean="0"/>
              <a:t>Muscle strain</a:t>
            </a:r>
          </a:p>
          <a:p>
            <a:r>
              <a:rPr lang="en-US" dirty="0" smtClean="0"/>
              <a:t>Tendonitis</a:t>
            </a:r>
          </a:p>
          <a:p>
            <a:endParaRPr lang="en-US" dirty="0" smtClean="0"/>
          </a:p>
          <a:p>
            <a:endParaRPr lang="en-CA" dirty="0" smtClean="0"/>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5400000">
            <a:off x="5810575" y="3191299"/>
            <a:ext cx="1707141" cy="3096943"/>
          </a:xfrm>
          <a:prstGeom prst="rect">
            <a:avLst/>
          </a:prstGeom>
          <a:noFill/>
        </p:spPr>
      </p:pic>
      <p:pic>
        <p:nvPicPr>
          <p:cNvPr id="1032"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699504" y="1533144"/>
            <a:ext cx="1513114" cy="2133600"/>
          </a:xfrm>
          <a:prstGeom prst="rect">
            <a:avLst/>
          </a:prstGeom>
          <a:noFill/>
        </p:spPr>
      </p:pic>
      <p:pic>
        <p:nvPicPr>
          <p:cNvPr id="1033" name="Picture 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082719" y="1533144"/>
            <a:ext cx="1426541" cy="2133600"/>
          </a:xfrm>
          <a:prstGeom prst="rect">
            <a:avLst/>
          </a:prstGeom>
          <a:noFill/>
        </p:spPr>
      </p:pic>
      <p:sp>
        <p:nvSpPr>
          <p:cNvPr id="13" name="Rectangle 4"/>
          <p:cNvSpPr txBox="1">
            <a:spLocks noChangeArrowheads="1"/>
          </p:cNvSpPr>
          <p:nvPr/>
        </p:nvSpPr>
        <p:spPr>
          <a:xfrm>
            <a:off x="5115675" y="6126163"/>
            <a:ext cx="3167658" cy="283369"/>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CA" sz="1600" dirty="0" smtClean="0">
                <a:solidFill>
                  <a:schemeClr val="bg1"/>
                </a:solidFill>
                <a:latin typeface="+mj-lt"/>
                <a:ea typeface="+mj-ea"/>
                <a:cs typeface="+mj-cs"/>
              </a:rPr>
              <a:t>Image Source: Microsoft  </a:t>
            </a:r>
            <a:endParaRPr kumimoji="0" lang="en-CA" sz="16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4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CA" dirty="0"/>
              <a:t>Workplace Hazards</a:t>
            </a:r>
          </a:p>
        </p:txBody>
      </p:sp>
      <p:sp>
        <p:nvSpPr>
          <p:cNvPr id="6" name="Content Placeholder 5"/>
          <p:cNvSpPr>
            <a:spLocks noGrp="1"/>
          </p:cNvSpPr>
          <p:nvPr>
            <p:ph idx="1"/>
          </p:nvPr>
        </p:nvSpPr>
        <p:spPr/>
        <p:txBody>
          <a:bodyPr/>
          <a:lstStyle/>
          <a:p>
            <a:r>
              <a:rPr lang="en-CA" dirty="0" smtClean="0"/>
              <a:t>A </a:t>
            </a:r>
            <a:r>
              <a:rPr lang="en-CA" dirty="0" smtClean="0">
                <a:solidFill>
                  <a:srgbClr val="92D050"/>
                </a:solidFill>
              </a:rPr>
              <a:t>workplace hazard </a:t>
            </a:r>
            <a:r>
              <a:rPr lang="en-CA" dirty="0" smtClean="0"/>
              <a:t>is a source of </a:t>
            </a:r>
            <a:r>
              <a:rPr lang="en-CA" dirty="0" smtClean="0">
                <a:solidFill>
                  <a:srgbClr val="92D050"/>
                </a:solidFill>
              </a:rPr>
              <a:t>potential harm at work. </a:t>
            </a:r>
          </a:p>
          <a:p>
            <a:r>
              <a:rPr lang="en-CA" dirty="0" smtClean="0"/>
              <a:t>Examples</a:t>
            </a:r>
          </a:p>
          <a:p>
            <a:pPr lvl="1"/>
            <a:r>
              <a:rPr lang="en-CA" dirty="0" smtClean="0"/>
              <a:t>A box can be a workplace hazard because you can hurt yourself lifting incorrectly</a:t>
            </a:r>
          </a:p>
          <a:p>
            <a:pPr lvl="1"/>
            <a:r>
              <a:rPr lang="en-CA" dirty="0" smtClean="0"/>
              <a:t>A wet floor is a workplace hazard because you can slip and fall</a:t>
            </a:r>
            <a:endParaRPr lang="en-CA" dirty="0"/>
          </a:p>
        </p:txBody>
      </p:sp>
      <p:sp>
        <p:nvSpPr>
          <p:cNvPr id="5" name="Rectangle 4"/>
          <p:cNvSpPr txBox="1">
            <a:spLocks noChangeArrowheads="1"/>
          </p:cNvSpPr>
          <p:nvPr/>
        </p:nvSpPr>
        <p:spPr>
          <a:xfrm>
            <a:off x="5672018" y="6087737"/>
            <a:ext cx="3167658" cy="283369"/>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CA" sz="1600" dirty="0" smtClean="0">
                <a:solidFill>
                  <a:schemeClr val="bg1"/>
                </a:solidFill>
                <a:latin typeface="+mj-lt"/>
                <a:ea typeface="+mj-ea"/>
                <a:cs typeface="+mj-cs"/>
              </a:rPr>
              <a:t>Image Source: OSSA </a:t>
            </a:r>
            <a:endParaRPr kumimoji="0" lang="en-CA" sz="16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152400"/>
            <a:ext cx="8458200" cy="990600"/>
          </a:xfrm>
        </p:spPr>
        <p:txBody>
          <a:bodyPr>
            <a:normAutofit/>
          </a:bodyPr>
          <a:lstStyle/>
          <a:p>
            <a:r>
              <a:rPr lang="en-CA" spc="-300" dirty="0" smtClean="0"/>
              <a:t>Workplace Hazards  and MSDs</a:t>
            </a:r>
          </a:p>
        </p:txBody>
      </p:sp>
      <p:pic>
        <p:nvPicPr>
          <p:cNvPr id="10244" name="Picture 4" descr="H:\Projects\Custom\IAPA - MSD\Photos\MSD FRPMSD.JPG"/>
          <p:cNvPicPr>
            <a:picLocks noGrp="1" noChangeAspect="1" noChangeArrowheads="1"/>
          </p:cNvPicPr>
          <p:nvPr>
            <p:ph idx="1"/>
          </p:nvPr>
        </p:nvPicPr>
        <p:blipFill>
          <a:blip r:embed="rId3" cstate="screen"/>
          <a:stretch>
            <a:fillRect/>
          </a:stretch>
        </p:blipFill>
        <p:spPr>
          <a:xfrm>
            <a:off x="414870" y="1143000"/>
            <a:ext cx="8334539" cy="4756977"/>
          </a:xfrm>
        </p:spPr>
      </p:pic>
      <p:sp>
        <p:nvSpPr>
          <p:cNvPr id="5" name="Rectangle 4"/>
          <p:cNvSpPr txBox="1">
            <a:spLocks noChangeArrowheads="1"/>
          </p:cNvSpPr>
          <p:nvPr/>
        </p:nvSpPr>
        <p:spPr>
          <a:xfrm>
            <a:off x="5672018" y="6087737"/>
            <a:ext cx="3167658" cy="283369"/>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CA" sz="1600" dirty="0" smtClean="0">
                <a:solidFill>
                  <a:schemeClr val="bg1"/>
                </a:solidFill>
                <a:latin typeface="+mj-lt"/>
                <a:ea typeface="+mj-ea"/>
                <a:cs typeface="+mj-cs"/>
              </a:rPr>
              <a:t>Image Source: OSSA </a:t>
            </a:r>
            <a:endParaRPr kumimoji="0" lang="en-CA" sz="16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CA" dirty="0" smtClean="0"/>
              <a:t>Each Person is Different</a:t>
            </a:r>
          </a:p>
        </p:txBody>
      </p:sp>
      <p:sp>
        <p:nvSpPr>
          <p:cNvPr id="3" name="Content Placeholder 2"/>
          <p:cNvSpPr>
            <a:spLocks noGrp="1"/>
          </p:cNvSpPr>
          <p:nvPr>
            <p:ph idx="1"/>
          </p:nvPr>
        </p:nvSpPr>
        <p:spPr>
          <a:xfrm>
            <a:off x="457200" y="1524000"/>
            <a:ext cx="4621982" cy="4602163"/>
          </a:xfrm>
        </p:spPr>
        <p:txBody>
          <a:bodyPr>
            <a:normAutofit lnSpcReduction="10000"/>
          </a:bodyPr>
          <a:lstStyle/>
          <a:p>
            <a:pPr>
              <a:lnSpc>
                <a:spcPct val="90000"/>
              </a:lnSpc>
            </a:pPr>
            <a:r>
              <a:rPr lang="en-CA" dirty="0" smtClean="0"/>
              <a:t>Each person’s body is different. Your</a:t>
            </a:r>
          </a:p>
          <a:p>
            <a:pPr lvl="1">
              <a:lnSpc>
                <a:spcPct val="90000"/>
              </a:lnSpc>
            </a:pPr>
            <a:r>
              <a:rPr lang="en-CA" sz="2800" b="1" dirty="0" smtClean="0">
                <a:solidFill>
                  <a:srgbClr val="92D050"/>
                </a:solidFill>
              </a:rPr>
              <a:t>Size</a:t>
            </a:r>
          </a:p>
          <a:p>
            <a:pPr lvl="1">
              <a:lnSpc>
                <a:spcPct val="90000"/>
              </a:lnSpc>
            </a:pPr>
            <a:r>
              <a:rPr lang="en-CA" sz="2800" b="1" dirty="0" smtClean="0">
                <a:solidFill>
                  <a:srgbClr val="92D050"/>
                </a:solidFill>
              </a:rPr>
              <a:t>Shape</a:t>
            </a:r>
          </a:p>
          <a:p>
            <a:pPr lvl="1">
              <a:lnSpc>
                <a:spcPct val="90000"/>
              </a:lnSpc>
            </a:pPr>
            <a:r>
              <a:rPr lang="en-CA" sz="2800" b="1" dirty="0" smtClean="0">
                <a:solidFill>
                  <a:srgbClr val="92D050"/>
                </a:solidFill>
              </a:rPr>
              <a:t>Strength</a:t>
            </a:r>
          </a:p>
          <a:p>
            <a:pPr lvl="1">
              <a:lnSpc>
                <a:spcPct val="90000"/>
              </a:lnSpc>
            </a:pPr>
            <a:r>
              <a:rPr lang="en-CA" sz="2800" b="1" dirty="0" smtClean="0">
                <a:solidFill>
                  <a:srgbClr val="92D050"/>
                </a:solidFill>
              </a:rPr>
              <a:t>Endurance</a:t>
            </a:r>
          </a:p>
          <a:p>
            <a:pPr lvl="1">
              <a:lnSpc>
                <a:spcPct val="90000"/>
              </a:lnSpc>
            </a:pPr>
            <a:r>
              <a:rPr lang="en-CA" sz="2800" b="1" dirty="0" smtClean="0">
                <a:solidFill>
                  <a:srgbClr val="92D050"/>
                </a:solidFill>
              </a:rPr>
              <a:t>Flexibility or a</a:t>
            </a:r>
          </a:p>
          <a:p>
            <a:pPr lvl="1">
              <a:lnSpc>
                <a:spcPct val="90000"/>
              </a:lnSpc>
            </a:pPr>
            <a:r>
              <a:rPr lang="en-CA" sz="2800" b="1" dirty="0" smtClean="0">
                <a:solidFill>
                  <a:srgbClr val="92D050"/>
                </a:solidFill>
              </a:rPr>
              <a:t>Previous </a:t>
            </a:r>
            <a:r>
              <a:rPr lang="en-CA" sz="2800" b="1" dirty="0" err="1" smtClean="0">
                <a:solidFill>
                  <a:srgbClr val="92D050"/>
                </a:solidFill>
              </a:rPr>
              <a:t>MSDs</a:t>
            </a:r>
            <a:r>
              <a:rPr lang="en-CA" sz="2800" b="1" dirty="0" smtClean="0">
                <a:solidFill>
                  <a:srgbClr val="92D050"/>
                </a:solidFill>
              </a:rPr>
              <a:t> injury</a:t>
            </a:r>
          </a:p>
          <a:p>
            <a:pPr lvl="1">
              <a:lnSpc>
                <a:spcPct val="90000"/>
              </a:lnSpc>
              <a:buNone/>
            </a:pPr>
            <a:r>
              <a:rPr lang="en-CA" sz="2800" dirty="0" smtClean="0"/>
              <a:t>may increase your risk</a:t>
            </a:r>
            <a:r>
              <a:rPr lang="en-CA" sz="3200" dirty="0" smtClean="0"/>
              <a:t> </a:t>
            </a:r>
            <a:r>
              <a:rPr lang="en-CA" sz="3000" dirty="0" smtClean="0"/>
              <a:t/>
            </a:r>
            <a:br>
              <a:rPr lang="en-CA" sz="3000" dirty="0" smtClean="0"/>
            </a:br>
            <a:endParaRPr lang="en-CA" sz="3000" dirty="0" smtClean="0"/>
          </a:p>
          <a:p>
            <a:pPr>
              <a:lnSpc>
                <a:spcPct val="90000"/>
              </a:lnSpc>
            </a:pPr>
            <a:endParaRPr lang="en-CA" sz="3400" dirty="0" smtClean="0"/>
          </a:p>
          <a:p>
            <a:pPr lvl="1">
              <a:lnSpc>
                <a:spcPct val="90000"/>
              </a:lnSpc>
            </a:pPr>
            <a:endParaRPr lang="en-CA" sz="20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eme1">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6634" tIns="48317" rIns="96634" bIns="48317" numCol="1" anchor="b"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CA"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6634" tIns="48317" rIns="96634" bIns="48317" numCol="1" anchor="b"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CA" sz="18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C0FD016CA80B4288068B4EAAE582BD" ma:contentTypeVersion="0" ma:contentTypeDescription="Create a new document." ma:contentTypeScope="" ma:versionID="70349b476c155d3d6cd4ae3138d9651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BFC337-DA1A-41CC-8F65-37B055942F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497DE006-D1AA-4990-9335-4A8E2DFF8B7F}">
  <ds:schemaRefs>
    <ds:schemaRef ds:uri="http://schemas.openxmlformats.org/package/2006/metadata/core-properties"/>
    <ds:schemaRef ds:uri="http://purl.org/dc/terms/"/>
    <ds:schemaRef ds:uri="http://purl.org/dc/dcmitype/"/>
    <ds:schemaRef ds:uri="http://schemas.microsoft.com/office/2006/metadata/properties"/>
    <ds:schemaRef ds:uri="http://schemas.microsoft.com/office/2006/documentManagement/types"/>
    <ds:schemaRef ds:uri="http://www.w3.org/XML/1998/namespace"/>
    <ds:schemaRef ds:uri="http://purl.org/dc/elements/1.1/"/>
  </ds:schemaRefs>
</ds:datastoreItem>
</file>

<file path=customXml/itemProps3.xml><?xml version="1.0" encoding="utf-8"?>
<ds:datastoreItem xmlns:ds="http://schemas.openxmlformats.org/officeDocument/2006/customXml" ds:itemID="{26A7BF75-E46B-42B7-A56C-B85B772FAED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10811</TotalTime>
  <Words>5446</Words>
  <Application>Microsoft Office PowerPoint</Application>
  <PresentationFormat>On-screen Show (4:3)</PresentationFormat>
  <Paragraphs>749</Paragraphs>
  <Slides>39</Slides>
  <Notes>39</Notes>
  <HiddenSlides>0</HiddenSlides>
  <MMClips>2</MMClips>
  <ScaleCrop>false</ScaleCrop>
  <HeadingPairs>
    <vt:vector size="4" baseType="variant">
      <vt:variant>
        <vt:lpstr>Theme</vt:lpstr>
      </vt:variant>
      <vt:variant>
        <vt:i4>2</vt:i4>
      </vt:variant>
      <vt:variant>
        <vt:lpstr>Slide Titles</vt:lpstr>
      </vt:variant>
      <vt:variant>
        <vt:i4>39</vt:i4>
      </vt:variant>
    </vt:vector>
  </HeadingPairs>
  <TitlesOfParts>
    <vt:vector size="41" baseType="lpstr">
      <vt:lpstr>Custom Design</vt:lpstr>
      <vt:lpstr>1_Theme1</vt:lpstr>
      <vt:lpstr>Musculoskeletal Disorders In Greenhouses </vt:lpstr>
      <vt:lpstr>Objectives</vt:lpstr>
      <vt:lpstr>Introduction to Musculoskeletal Disorders (MSDs)</vt:lpstr>
      <vt:lpstr>What is an MSD?</vt:lpstr>
      <vt:lpstr>Demonstration</vt:lpstr>
      <vt:lpstr>Examples of MSDs</vt:lpstr>
      <vt:lpstr>Workplace Hazards</vt:lpstr>
      <vt:lpstr>Workplace Hazards  and MSDs</vt:lpstr>
      <vt:lpstr>Each Person is Different</vt:lpstr>
      <vt:lpstr>Signs and Symptoms of MSDs</vt:lpstr>
      <vt:lpstr>Workplace Controls</vt:lpstr>
      <vt:lpstr>Greenhouse MSD Hazards and Controls</vt:lpstr>
      <vt:lpstr>Pictures in a  Yellow Triangle </vt:lpstr>
      <vt:lpstr>Pictures in a Green Square</vt:lpstr>
      <vt:lpstr>Harvesting - Hazard</vt:lpstr>
      <vt:lpstr>Harvesting - Control</vt:lpstr>
      <vt:lpstr>Harvesting - Hazard</vt:lpstr>
      <vt:lpstr>Harvesting - Control</vt:lpstr>
      <vt:lpstr>Watering - Hazard</vt:lpstr>
      <vt:lpstr>Watering - Control</vt:lpstr>
      <vt:lpstr>Sleeving - Hazard</vt:lpstr>
      <vt:lpstr>Sleeving - Control</vt:lpstr>
      <vt:lpstr>Packaging - Hazard</vt:lpstr>
      <vt:lpstr>Packaging - Control</vt:lpstr>
      <vt:lpstr>What should you do?</vt:lpstr>
      <vt:lpstr>What should you do?</vt:lpstr>
      <vt:lpstr>What should you do?</vt:lpstr>
      <vt:lpstr>What should you do?</vt:lpstr>
      <vt:lpstr>What should you do?</vt:lpstr>
      <vt:lpstr>Review: Signs and Symptoms of MSDs</vt:lpstr>
      <vt:lpstr>Going Back to Work</vt:lpstr>
      <vt:lpstr>Discussion: Getting Help</vt:lpstr>
      <vt:lpstr>Changing the Way You  Work</vt:lpstr>
      <vt:lpstr>Supervisor’s  Review: Posting Pictograms</vt:lpstr>
      <vt:lpstr>Where to Post the Pictogram</vt:lpstr>
      <vt:lpstr>How to Place Pictograms</vt:lpstr>
      <vt:lpstr>Ongoing Coaching &amp; Support</vt:lpstr>
      <vt:lpstr>PowerPoint Presentation</vt:lpstr>
      <vt:lpstr>PowerPoint Presentation</vt:lpstr>
    </vt:vector>
  </TitlesOfParts>
  <Company>Context Creative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Lionel Gadoury</dc:creator>
  <cp:lastModifiedBy>Karen Pinnock</cp:lastModifiedBy>
  <cp:revision>972</cp:revision>
  <cp:lastPrinted>2012-06-06T14:26:04Z</cp:lastPrinted>
  <dcterms:created xsi:type="dcterms:W3CDTF">2009-06-25T21:05:49Z</dcterms:created>
  <dcterms:modified xsi:type="dcterms:W3CDTF">2012-06-06T16:37:56Z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
    <vt:lpwstr>Product and Program Development</vt:lpwstr>
  </property>
  <property fmtid="{D5CDD505-2E9C-101B-9397-08002B2CF9AE}" pid="3" name="ContentTypeId">
    <vt:lpwstr>0x010100CDC0FD016CA80B4288068B4EAAE582BD</vt:lpwstr>
  </property>
</Properties>
</file>